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Lst>
  <p:notesMasterIdLst>
    <p:notesMasterId r:id="rId42"/>
  </p:notesMasterIdLst>
  <p:handoutMasterIdLst>
    <p:handoutMasterId r:id="rId43"/>
  </p:handoutMasterIdLst>
  <p:sldIdLst>
    <p:sldId id="371" r:id="rId2"/>
    <p:sldId id="386" r:id="rId3"/>
    <p:sldId id="387" r:id="rId4"/>
    <p:sldId id="388" r:id="rId5"/>
    <p:sldId id="396" r:id="rId6"/>
    <p:sldId id="385" r:id="rId7"/>
    <p:sldId id="373" r:id="rId8"/>
    <p:sldId id="374" r:id="rId9"/>
    <p:sldId id="375" r:id="rId10"/>
    <p:sldId id="376" r:id="rId11"/>
    <p:sldId id="389" r:id="rId12"/>
    <p:sldId id="390" r:id="rId13"/>
    <p:sldId id="413" r:id="rId14"/>
    <p:sldId id="393" r:id="rId15"/>
    <p:sldId id="392" r:id="rId16"/>
    <p:sldId id="394" r:id="rId17"/>
    <p:sldId id="395" r:id="rId18"/>
    <p:sldId id="380" r:id="rId19"/>
    <p:sldId id="398" r:id="rId20"/>
    <p:sldId id="415" r:id="rId21"/>
    <p:sldId id="416" r:id="rId22"/>
    <p:sldId id="418" r:id="rId23"/>
    <p:sldId id="419" r:id="rId24"/>
    <p:sldId id="420" r:id="rId25"/>
    <p:sldId id="425" r:id="rId26"/>
    <p:sldId id="426" r:id="rId27"/>
    <p:sldId id="428" r:id="rId28"/>
    <p:sldId id="429" r:id="rId29"/>
    <p:sldId id="430" r:id="rId30"/>
    <p:sldId id="431" r:id="rId31"/>
    <p:sldId id="432" r:id="rId32"/>
    <p:sldId id="433" r:id="rId33"/>
    <p:sldId id="434" r:id="rId34"/>
    <p:sldId id="436" r:id="rId35"/>
    <p:sldId id="435" r:id="rId36"/>
    <p:sldId id="437" r:id="rId37"/>
    <p:sldId id="438" r:id="rId38"/>
    <p:sldId id="439" r:id="rId39"/>
    <p:sldId id="440" r:id="rId40"/>
    <p:sldId id="427" r:id="rId41"/>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3" userDrawn="1">
          <p15:clr>
            <a:srgbClr val="A4A3A4"/>
          </p15:clr>
        </p15:guide>
        <p15:guide id="2" pos="230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339933"/>
    <a:srgbClr val="DDDDDD"/>
    <a:srgbClr val="990099"/>
    <a:srgbClr val="CCFF66"/>
    <a:srgbClr val="CCFF33"/>
    <a:srgbClr val="515F73"/>
    <a:srgbClr val="E038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3" autoAdjust="0"/>
    <p:restoredTop sz="82416" autoAdjust="0"/>
  </p:normalViewPr>
  <p:slideViewPr>
    <p:cSldViewPr snapToGrid="0">
      <p:cViewPr varScale="1">
        <p:scale>
          <a:sx n="57" d="100"/>
          <a:sy n="57" d="100"/>
        </p:scale>
        <p:origin x="1444"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2" d="100"/>
          <a:sy n="52" d="100"/>
        </p:scale>
        <p:origin x="-2724" y="-102"/>
      </p:cViewPr>
      <p:guideLst>
        <p:guide orient="horz" pos="3023"/>
        <p:guide pos="230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4" Type="http://schemas.openxmlformats.org/officeDocument/2006/relationships/image" Target="../media/image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0CD832-30DC-43DB-AEE1-6E402AC76AE3}"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D83C6C2-7EF4-4003-98EC-1714AF682CD1}">
      <dgm:prSet phldrT="[Text]" custT="1"/>
      <dgm:spPr/>
      <dgm:t>
        <a:bodyPr/>
        <a:lstStyle/>
        <a:p>
          <a:pPr algn="just"/>
          <a:r>
            <a:rPr lang="en-US" sz="1600" dirty="0" smtClean="0"/>
            <a:t>Easy access to high speed and cheap connection</a:t>
          </a:r>
          <a:endParaRPr lang="en-US" sz="1600" dirty="0"/>
        </a:p>
      </dgm:t>
    </dgm:pt>
    <dgm:pt modelId="{925AA3DC-6D25-4E22-AC21-BB2255B4082D}" type="parTrans" cxnId="{2F2AD9B8-6F0E-4DBC-B61D-570004F6F41F}">
      <dgm:prSet/>
      <dgm:spPr/>
      <dgm:t>
        <a:bodyPr/>
        <a:lstStyle/>
        <a:p>
          <a:endParaRPr lang="en-US"/>
        </a:p>
      </dgm:t>
    </dgm:pt>
    <dgm:pt modelId="{9D96EED8-E45D-407E-8761-15BA98FAF637}" type="sibTrans" cxnId="{2F2AD9B8-6F0E-4DBC-B61D-570004F6F41F}">
      <dgm:prSet/>
      <dgm:spPr/>
      <dgm:t>
        <a:bodyPr/>
        <a:lstStyle/>
        <a:p>
          <a:endParaRPr lang="en-US"/>
        </a:p>
      </dgm:t>
    </dgm:pt>
    <dgm:pt modelId="{0239DBDD-AD19-422B-AA02-9A9372CDD059}">
      <dgm:prSet phldrT="[Text]" custT="1"/>
      <dgm:spPr/>
      <dgm:t>
        <a:bodyPr/>
        <a:lstStyle/>
        <a:p>
          <a:pPr algn="just"/>
          <a:r>
            <a:rPr lang="en-US" sz="1600" dirty="0" smtClean="0"/>
            <a:t>Availability of cheap storage</a:t>
          </a:r>
          <a:endParaRPr lang="en-US" sz="1600" dirty="0"/>
        </a:p>
      </dgm:t>
    </dgm:pt>
    <dgm:pt modelId="{B72CB870-F746-4E4E-A0A0-9AB705870287}" type="parTrans" cxnId="{08582414-D7EA-41FB-9F3F-25FB6FFBB89E}">
      <dgm:prSet/>
      <dgm:spPr/>
      <dgm:t>
        <a:bodyPr/>
        <a:lstStyle/>
        <a:p>
          <a:endParaRPr lang="en-US"/>
        </a:p>
      </dgm:t>
    </dgm:pt>
    <dgm:pt modelId="{56B17753-3982-4040-9CE6-A6C29902177E}" type="sibTrans" cxnId="{08582414-D7EA-41FB-9F3F-25FB6FFBB89E}">
      <dgm:prSet/>
      <dgm:spPr/>
      <dgm:t>
        <a:bodyPr/>
        <a:lstStyle/>
        <a:p>
          <a:endParaRPr lang="en-US"/>
        </a:p>
      </dgm:t>
    </dgm:pt>
    <dgm:pt modelId="{9F3495D8-1AE1-4F48-B6CD-0989AA28A48C}">
      <dgm:prSet phldrT="[Text]" custT="1"/>
      <dgm:spPr/>
      <dgm:t>
        <a:bodyPr/>
        <a:lstStyle/>
        <a:p>
          <a:pPr algn="just"/>
          <a:r>
            <a:rPr lang="en-US" altLang="zh-CN" sz="1600" dirty="0" smtClean="0"/>
            <a:t>Smart sensors and devices comes of age</a:t>
          </a:r>
          <a:endParaRPr lang="en-US" sz="1600" dirty="0"/>
        </a:p>
      </dgm:t>
    </dgm:pt>
    <dgm:pt modelId="{69DDE738-4E18-4A98-A133-C07C920422DF}" type="parTrans" cxnId="{E9FE869F-6198-45EB-B99F-3909CCAB19D9}">
      <dgm:prSet/>
      <dgm:spPr/>
      <dgm:t>
        <a:bodyPr/>
        <a:lstStyle/>
        <a:p>
          <a:endParaRPr lang="en-US"/>
        </a:p>
      </dgm:t>
    </dgm:pt>
    <dgm:pt modelId="{3DE66B7A-8544-49ED-B9AB-13C13A8BF6FC}" type="sibTrans" cxnId="{E9FE869F-6198-45EB-B99F-3909CCAB19D9}">
      <dgm:prSet/>
      <dgm:spPr/>
      <dgm:t>
        <a:bodyPr/>
        <a:lstStyle/>
        <a:p>
          <a:endParaRPr lang="en-US"/>
        </a:p>
      </dgm:t>
    </dgm:pt>
    <dgm:pt modelId="{9D074211-F56F-484C-A77F-D83E634ABD07}">
      <dgm:prSet phldrT="[Text]" custT="1"/>
      <dgm:spPr/>
      <dgm:t>
        <a:bodyPr/>
        <a:lstStyle/>
        <a:p>
          <a:pPr algn="just"/>
          <a:r>
            <a:rPr lang="en-US" sz="1600" dirty="0" smtClean="0"/>
            <a:t>Easily available and increasing computational power</a:t>
          </a:r>
          <a:endParaRPr lang="en-US" sz="1600" dirty="0"/>
        </a:p>
      </dgm:t>
    </dgm:pt>
    <dgm:pt modelId="{518A56BE-F1A8-4988-9216-A5E741C67C7A}" type="parTrans" cxnId="{11A46F3E-00EF-4FC8-91D1-A294677571F1}">
      <dgm:prSet/>
      <dgm:spPr/>
      <dgm:t>
        <a:bodyPr/>
        <a:lstStyle/>
        <a:p>
          <a:endParaRPr lang="en-US"/>
        </a:p>
      </dgm:t>
    </dgm:pt>
    <dgm:pt modelId="{DE81851F-1A11-403E-A9B2-F1800E910743}" type="sibTrans" cxnId="{11A46F3E-00EF-4FC8-91D1-A294677571F1}">
      <dgm:prSet/>
      <dgm:spPr/>
      <dgm:t>
        <a:bodyPr/>
        <a:lstStyle/>
        <a:p>
          <a:endParaRPr lang="en-US"/>
        </a:p>
      </dgm:t>
    </dgm:pt>
    <dgm:pt modelId="{40BF66DD-7017-4FC7-9F85-9094E483B1BE}" type="pres">
      <dgm:prSet presAssocID="{FC0CD832-30DC-43DB-AEE1-6E402AC76AE3}" presName="Name0" presStyleCnt="0">
        <dgm:presLayoutVars>
          <dgm:dir/>
          <dgm:resizeHandles val="exact"/>
        </dgm:presLayoutVars>
      </dgm:prSet>
      <dgm:spPr/>
      <dgm:t>
        <a:bodyPr/>
        <a:lstStyle/>
        <a:p>
          <a:endParaRPr lang="en-US"/>
        </a:p>
      </dgm:t>
    </dgm:pt>
    <dgm:pt modelId="{CC4D7C05-DCE2-4160-B3B6-BD0C47164C44}" type="pres">
      <dgm:prSet presAssocID="{DD83C6C2-7EF4-4003-98EC-1714AF682CD1}" presName="compNode" presStyleCnt="0"/>
      <dgm:spPr/>
    </dgm:pt>
    <dgm:pt modelId="{12FF477B-73B7-4124-84A9-B81029BCD847}" type="pres">
      <dgm:prSet presAssocID="{DD83C6C2-7EF4-4003-98EC-1714AF682CD1}" presName="pictRect" presStyleLbl="node1" presStyleIdx="0" presStyleCnt="4"/>
      <dgm:spPr>
        <a:blipFill rotWithShape="1">
          <a:blip xmlns:r="http://schemas.openxmlformats.org/officeDocument/2006/relationships" r:embed="rId1"/>
          <a:stretch>
            <a:fillRect/>
          </a:stretch>
        </a:blipFill>
      </dgm:spPr>
      <dgm:t>
        <a:bodyPr/>
        <a:lstStyle/>
        <a:p>
          <a:endParaRPr lang="en-US"/>
        </a:p>
      </dgm:t>
    </dgm:pt>
    <dgm:pt modelId="{CE8E632A-AB2E-49A8-8A5C-4F6B0442B9F4}" type="pres">
      <dgm:prSet presAssocID="{DD83C6C2-7EF4-4003-98EC-1714AF682CD1}" presName="textRect" presStyleLbl="revTx" presStyleIdx="0" presStyleCnt="4">
        <dgm:presLayoutVars>
          <dgm:bulletEnabled val="1"/>
        </dgm:presLayoutVars>
      </dgm:prSet>
      <dgm:spPr/>
      <dgm:t>
        <a:bodyPr/>
        <a:lstStyle/>
        <a:p>
          <a:endParaRPr lang="en-US"/>
        </a:p>
      </dgm:t>
    </dgm:pt>
    <dgm:pt modelId="{D9D7BEE2-1ECB-4D52-8A29-E274B2E07A28}" type="pres">
      <dgm:prSet presAssocID="{9D96EED8-E45D-407E-8761-15BA98FAF637}" presName="sibTrans" presStyleLbl="sibTrans2D1" presStyleIdx="0" presStyleCnt="0"/>
      <dgm:spPr/>
      <dgm:t>
        <a:bodyPr/>
        <a:lstStyle/>
        <a:p>
          <a:endParaRPr lang="en-US"/>
        </a:p>
      </dgm:t>
    </dgm:pt>
    <dgm:pt modelId="{51F58624-8797-4CD8-934F-ADB70F322067}" type="pres">
      <dgm:prSet presAssocID="{0239DBDD-AD19-422B-AA02-9A9372CDD059}" presName="compNode" presStyleCnt="0"/>
      <dgm:spPr/>
    </dgm:pt>
    <dgm:pt modelId="{80C90D32-AFF8-46AA-8F12-2F95F3742812}" type="pres">
      <dgm:prSet presAssocID="{0239DBDD-AD19-422B-AA02-9A9372CDD059}" presName="pictRect" presStyleLbl="node1" presStyleIdx="1" presStyleCnt="4"/>
      <dgm:spPr>
        <a:blipFill rotWithShape="1">
          <a:blip xmlns:r="http://schemas.openxmlformats.org/officeDocument/2006/relationships" r:embed="rId2"/>
          <a:stretch>
            <a:fillRect/>
          </a:stretch>
        </a:blipFill>
      </dgm:spPr>
      <dgm:t>
        <a:bodyPr/>
        <a:lstStyle/>
        <a:p>
          <a:endParaRPr lang="en-US"/>
        </a:p>
      </dgm:t>
    </dgm:pt>
    <dgm:pt modelId="{52110312-BF94-4D6F-A817-AC4D420658DB}" type="pres">
      <dgm:prSet presAssocID="{0239DBDD-AD19-422B-AA02-9A9372CDD059}" presName="textRect" presStyleLbl="revTx" presStyleIdx="1" presStyleCnt="4">
        <dgm:presLayoutVars>
          <dgm:bulletEnabled val="1"/>
        </dgm:presLayoutVars>
      </dgm:prSet>
      <dgm:spPr/>
      <dgm:t>
        <a:bodyPr/>
        <a:lstStyle/>
        <a:p>
          <a:endParaRPr lang="en-US"/>
        </a:p>
      </dgm:t>
    </dgm:pt>
    <dgm:pt modelId="{07C63AED-87F3-4951-823A-5E1F5CE9D497}" type="pres">
      <dgm:prSet presAssocID="{56B17753-3982-4040-9CE6-A6C29902177E}" presName="sibTrans" presStyleLbl="sibTrans2D1" presStyleIdx="0" presStyleCnt="0"/>
      <dgm:spPr/>
      <dgm:t>
        <a:bodyPr/>
        <a:lstStyle/>
        <a:p>
          <a:endParaRPr lang="en-US"/>
        </a:p>
      </dgm:t>
    </dgm:pt>
    <dgm:pt modelId="{BBAF392F-ED2B-4D3A-AF41-AF69F6D11ED6}" type="pres">
      <dgm:prSet presAssocID="{9F3495D8-1AE1-4F48-B6CD-0989AA28A48C}" presName="compNode" presStyleCnt="0"/>
      <dgm:spPr/>
    </dgm:pt>
    <dgm:pt modelId="{346935A0-3DDB-4552-B713-79661CBD9509}" type="pres">
      <dgm:prSet presAssocID="{9F3495D8-1AE1-4F48-B6CD-0989AA28A48C}" presName="pictRect" presStyleLbl="node1" presStyleIdx="2" presStyleCnt="4"/>
      <dgm:spPr>
        <a:blipFill rotWithShape="1">
          <a:blip xmlns:r="http://schemas.openxmlformats.org/officeDocument/2006/relationships" r:embed="rId3"/>
          <a:stretch>
            <a:fillRect/>
          </a:stretch>
        </a:blipFill>
      </dgm:spPr>
      <dgm:t>
        <a:bodyPr/>
        <a:lstStyle/>
        <a:p>
          <a:endParaRPr lang="en-US"/>
        </a:p>
      </dgm:t>
    </dgm:pt>
    <dgm:pt modelId="{A4D313D7-2FDA-4610-A494-40ABE715F6EA}" type="pres">
      <dgm:prSet presAssocID="{9F3495D8-1AE1-4F48-B6CD-0989AA28A48C}" presName="textRect" presStyleLbl="revTx" presStyleIdx="2" presStyleCnt="4">
        <dgm:presLayoutVars>
          <dgm:bulletEnabled val="1"/>
        </dgm:presLayoutVars>
      </dgm:prSet>
      <dgm:spPr/>
      <dgm:t>
        <a:bodyPr/>
        <a:lstStyle/>
        <a:p>
          <a:endParaRPr lang="en-US"/>
        </a:p>
      </dgm:t>
    </dgm:pt>
    <dgm:pt modelId="{2A8A64B6-4BC4-48B1-A265-F6CA5687235D}" type="pres">
      <dgm:prSet presAssocID="{3DE66B7A-8544-49ED-B9AB-13C13A8BF6FC}" presName="sibTrans" presStyleLbl="sibTrans2D1" presStyleIdx="0" presStyleCnt="0"/>
      <dgm:spPr/>
      <dgm:t>
        <a:bodyPr/>
        <a:lstStyle/>
        <a:p>
          <a:endParaRPr lang="en-US"/>
        </a:p>
      </dgm:t>
    </dgm:pt>
    <dgm:pt modelId="{42782771-4CF1-42C2-88E9-EB7E01995D06}" type="pres">
      <dgm:prSet presAssocID="{9D074211-F56F-484C-A77F-D83E634ABD07}" presName="compNode" presStyleCnt="0"/>
      <dgm:spPr/>
    </dgm:pt>
    <dgm:pt modelId="{57E98DF6-9F9E-4280-BDEB-0F84DC07C1FA}" type="pres">
      <dgm:prSet presAssocID="{9D074211-F56F-484C-A77F-D83E634ABD07}" presName="pictRect" presStyleLbl="node1" presStyleIdx="3" presStyleCnt="4" custLinFactNeighborX="719"/>
      <dgm:spPr>
        <a:blipFill rotWithShape="1">
          <a:blip xmlns:r="http://schemas.openxmlformats.org/officeDocument/2006/relationships" r:embed="rId4"/>
          <a:stretch>
            <a:fillRect/>
          </a:stretch>
        </a:blipFill>
      </dgm:spPr>
      <dgm:t>
        <a:bodyPr/>
        <a:lstStyle/>
        <a:p>
          <a:endParaRPr lang="en-US"/>
        </a:p>
      </dgm:t>
    </dgm:pt>
    <dgm:pt modelId="{93B7F07E-FF47-4AF3-980D-395B89742D2F}" type="pres">
      <dgm:prSet presAssocID="{9D074211-F56F-484C-A77F-D83E634ABD07}" presName="textRect" presStyleLbl="revTx" presStyleIdx="3" presStyleCnt="4">
        <dgm:presLayoutVars>
          <dgm:bulletEnabled val="1"/>
        </dgm:presLayoutVars>
      </dgm:prSet>
      <dgm:spPr/>
      <dgm:t>
        <a:bodyPr/>
        <a:lstStyle/>
        <a:p>
          <a:endParaRPr lang="en-US"/>
        </a:p>
      </dgm:t>
    </dgm:pt>
  </dgm:ptLst>
  <dgm:cxnLst>
    <dgm:cxn modelId="{9B02EF1C-6AA6-4E7D-B4D3-295493FCCF63}" type="presOf" srcId="{9D074211-F56F-484C-A77F-D83E634ABD07}" destId="{93B7F07E-FF47-4AF3-980D-395B89742D2F}" srcOrd="0" destOrd="0" presId="urn:microsoft.com/office/officeart/2005/8/layout/pList1"/>
    <dgm:cxn modelId="{11A46F3E-00EF-4FC8-91D1-A294677571F1}" srcId="{FC0CD832-30DC-43DB-AEE1-6E402AC76AE3}" destId="{9D074211-F56F-484C-A77F-D83E634ABD07}" srcOrd="3" destOrd="0" parTransId="{518A56BE-F1A8-4988-9216-A5E741C67C7A}" sibTransId="{DE81851F-1A11-403E-A9B2-F1800E910743}"/>
    <dgm:cxn modelId="{0E432A52-215B-43B6-B168-5F493DD75157}" type="presOf" srcId="{3DE66B7A-8544-49ED-B9AB-13C13A8BF6FC}" destId="{2A8A64B6-4BC4-48B1-A265-F6CA5687235D}" srcOrd="0" destOrd="0" presId="urn:microsoft.com/office/officeart/2005/8/layout/pList1"/>
    <dgm:cxn modelId="{2F2AD9B8-6F0E-4DBC-B61D-570004F6F41F}" srcId="{FC0CD832-30DC-43DB-AEE1-6E402AC76AE3}" destId="{DD83C6C2-7EF4-4003-98EC-1714AF682CD1}" srcOrd="0" destOrd="0" parTransId="{925AA3DC-6D25-4E22-AC21-BB2255B4082D}" sibTransId="{9D96EED8-E45D-407E-8761-15BA98FAF637}"/>
    <dgm:cxn modelId="{57C6B858-992F-4436-AB50-2799653F05D1}" type="presOf" srcId="{FC0CD832-30DC-43DB-AEE1-6E402AC76AE3}" destId="{40BF66DD-7017-4FC7-9F85-9094E483B1BE}" srcOrd="0" destOrd="0" presId="urn:microsoft.com/office/officeart/2005/8/layout/pList1"/>
    <dgm:cxn modelId="{6B72E560-4E6B-4B58-9B9D-3A09744D298E}" type="presOf" srcId="{9F3495D8-1AE1-4F48-B6CD-0989AA28A48C}" destId="{A4D313D7-2FDA-4610-A494-40ABE715F6EA}" srcOrd="0" destOrd="0" presId="urn:microsoft.com/office/officeart/2005/8/layout/pList1"/>
    <dgm:cxn modelId="{E9FE869F-6198-45EB-B99F-3909CCAB19D9}" srcId="{FC0CD832-30DC-43DB-AEE1-6E402AC76AE3}" destId="{9F3495D8-1AE1-4F48-B6CD-0989AA28A48C}" srcOrd="2" destOrd="0" parTransId="{69DDE738-4E18-4A98-A133-C07C920422DF}" sibTransId="{3DE66B7A-8544-49ED-B9AB-13C13A8BF6FC}"/>
    <dgm:cxn modelId="{CF0CC3F9-1DFA-4509-9EB1-BE137E0E586B}" type="presOf" srcId="{DD83C6C2-7EF4-4003-98EC-1714AF682CD1}" destId="{CE8E632A-AB2E-49A8-8A5C-4F6B0442B9F4}" srcOrd="0" destOrd="0" presId="urn:microsoft.com/office/officeart/2005/8/layout/pList1"/>
    <dgm:cxn modelId="{54BA8729-41D5-4E54-ACA1-E77C001A6B69}" type="presOf" srcId="{56B17753-3982-4040-9CE6-A6C29902177E}" destId="{07C63AED-87F3-4951-823A-5E1F5CE9D497}" srcOrd="0" destOrd="0" presId="urn:microsoft.com/office/officeart/2005/8/layout/pList1"/>
    <dgm:cxn modelId="{08582414-D7EA-41FB-9F3F-25FB6FFBB89E}" srcId="{FC0CD832-30DC-43DB-AEE1-6E402AC76AE3}" destId="{0239DBDD-AD19-422B-AA02-9A9372CDD059}" srcOrd="1" destOrd="0" parTransId="{B72CB870-F746-4E4E-A0A0-9AB705870287}" sibTransId="{56B17753-3982-4040-9CE6-A6C29902177E}"/>
    <dgm:cxn modelId="{58077900-C0FF-424F-9D55-9BB1CD99DFF7}" type="presOf" srcId="{9D96EED8-E45D-407E-8761-15BA98FAF637}" destId="{D9D7BEE2-1ECB-4D52-8A29-E274B2E07A28}" srcOrd="0" destOrd="0" presId="urn:microsoft.com/office/officeart/2005/8/layout/pList1"/>
    <dgm:cxn modelId="{457DB663-665C-4714-BE97-31B23CC8B3FC}" type="presOf" srcId="{0239DBDD-AD19-422B-AA02-9A9372CDD059}" destId="{52110312-BF94-4D6F-A817-AC4D420658DB}" srcOrd="0" destOrd="0" presId="urn:microsoft.com/office/officeart/2005/8/layout/pList1"/>
    <dgm:cxn modelId="{18D26EC4-4F29-4541-9259-E62122CE63EA}" type="presParOf" srcId="{40BF66DD-7017-4FC7-9F85-9094E483B1BE}" destId="{CC4D7C05-DCE2-4160-B3B6-BD0C47164C44}" srcOrd="0" destOrd="0" presId="urn:microsoft.com/office/officeart/2005/8/layout/pList1"/>
    <dgm:cxn modelId="{5C066643-46C5-4870-834E-3B3A0D71F6F1}" type="presParOf" srcId="{CC4D7C05-DCE2-4160-B3B6-BD0C47164C44}" destId="{12FF477B-73B7-4124-84A9-B81029BCD847}" srcOrd="0" destOrd="0" presId="urn:microsoft.com/office/officeart/2005/8/layout/pList1"/>
    <dgm:cxn modelId="{069BF987-0D31-4F4F-8E59-3AC785DA24C9}" type="presParOf" srcId="{CC4D7C05-DCE2-4160-B3B6-BD0C47164C44}" destId="{CE8E632A-AB2E-49A8-8A5C-4F6B0442B9F4}" srcOrd="1" destOrd="0" presId="urn:microsoft.com/office/officeart/2005/8/layout/pList1"/>
    <dgm:cxn modelId="{20EDCD3D-A65C-4D0C-AF96-15B29F23944B}" type="presParOf" srcId="{40BF66DD-7017-4FC7-9F85-9094E483B1BE}" destId="{D9D7BEE2-1ECB-4D52-8A29-E274B2E07A28}" srcOrd="1" destOrd="0" presId="urn:microsoft.com/office/officeart/2005/8/layout/pList1"/>
    <dgm:cxn modelId="{3BC493C1-CF6C-4294-967A-9B9785BA88CA}" type="presParOf" srcId="{40BF66DD-7017-4FC7-9F85-9094E483B1BE}" destId="{51F58624-8797-4CD8-934F-ADB70F322067}" srcOrd="2" destOrd="0" presId="urn:microsoft.com/office/officeart/2005/8/layout/pList1"/>
    <dgm:cxn modelId="{7F1A8142-585A-4D37-A377-7C490E510834}" type="presParOf" srcId="{51F58624-8797-4CD8-934F-ADB70F322067}" destId="{80C90D32-AFF8-46AA-8F12-2F95F3742812}" srcOrd="0" destOrd="0" presId="urn:microsoft.com/office/officeart/2005/8/layout/pList1"/>
    <dgm:cxn modelId="{B9F9DF06-E3A3-4B86-8AF5-959AB62BBF82}" type="presParOf" srcId="{51F58624-8797-4CD8-934F-ADB70F322067}" destId="{52110312-BF94-4D6F-A817-AC4D420658DB}" srcOrd="1" destOrd="0" presId="urn:microsoft.com/office/officeart/2005/8/layout/pList1"/>
    <dgm:cxn modelId="{CA90570B-67A4-4036-9BB8-846751B08096}" type="presParOf" srcId="{40BF66DD-7017-4FC7-9F85-9094E483B1BE}" destId="{07C63AED-87F3-4951-823A-5E1F5CE9D497}" srcOrd="3" destOrd="0" presId="urn:microsoft.com/office/officeart/2005/8/layout/pList1"/>
    <dgm:cxn modelId="{344F2E6F-9F28-4210-AAF3-65FFC40CBDE3}" type="presParOf" srcId="{40BF66DD-7017-4FC7-9F85-9094E483B1BE}" destId="{BBAF392F-ED2B-4D3A-AF41-AF69F6D11ED6}" srcOrd="4" destOrd="0" presId="urn:microsoft.com/office/officeart/2005/8/layout/pList1"/>
    <dgm:cxn modelId="{72A76549-49BF-4539-834F-5EB91FBB57D7}" type="presParOf" srcId="{BBAF392F-ED2B-4D3A-AF41-AF69F6D11ED6}" destId="{346935A0-3DDB-4552-B713-79661CBD9509}" srcOrd="0" destOrd="0" presId="urn:microsoft.com/office/officeart/2005/8/layout/pList1"/>
    <dgm:cxn modelId="{245105E2-F854-45BB-8FD8-DCBC6B27C18A}" type="presParOf" srcId="{BBAF392F-ED2B-4D3A-AF41-AF69F6D11ED6}" destId="{A4D313D7-2FDA-4610-A494-40ABE715F6EA}" srcOrd="1" destOrd="0" presId="urn:microsoft.com/office/officeart/2005/8/layout/pList1"/>
    <dgm:cxn modelId="{78B0F89F-17B3-45E8-A396-0BAAA135BD16}" type="presParOf" srcId="{40BF66DD-7017-4FC7-9F85-9094E483B1BE}" destId="{2A8A64B6-4BC4-48B1-A265-F6CA5687235D}" srcOrd="5" destOrd="0" presId="urn:microsoft.com/office/officeart/2005/8/layout/pList1"/>
    <dgm:cxn modelId="{ECEC4718-BAEB-4171-86F9-F2F4563A9E3B}" type="presParOf" srcId="{40BF66DD-7017-4FC7-9F85-9094E483B1BE}" destId="{42782771-4CF1-42C2-88E9-EB7E01995D06}" srcOrd="6" destOrd="0" presId="urn:microsoft.com/office/officeart/2005/8/layout/pList1"/>
    <dgm:cxn modelId="{9E8462CE-F1B8-44DC-954B-7ACDDE111329}" type="presParOf" srcId="{42782771-4CF1-42C2-88E9-EB7E01995D06}" destId="{57E98DF6-9F9E-4280-BDEB-0F84DC07C1FA}" srcOrd="0" destOrd="0" presId="urn:microsoft.com/office/officeart/2005/8/layout/pList1"/>
    <dgm:cxn modelId="{F1550FDE-DB0B-436D-B5E1-998633A01759}" type="presParOf" srcId="{42782771-4CF1-42C2-88E9-EB7E01995D06}" destId="{93B7F07E-FF47-4AF3-980D-395B89742D2F}"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0CD832-30DC-43DB-AEE1-6E402AC76AE3}"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9D074211-F56F-484C-A77F-D83E634ABD07}">
      <dgm:prSet phldrT="[Text]" custT="1"/>
      <dgm:spPr/>
      <dgm:t>
        <a:bodyPr/>
        <a:lstStyle/>
        <a:p>
          <a:pPr algn="just"/>
          <a:r>
            <a:rPr lang="en-US" sz="1600" dirty="0" smtClean="0"/>
            <a:t>Ever changing and rapidly business environment </a:t>
          </a:r>
          <a:endParaRPr lang="en-US" sz="1600" dirty="0"/>
        </a:p>
      </dgm:t>
    </dgm:pt>
    <dgm:pt modelId="{518A56BE-F1A8-4988-9216-A5E741C67C7A}" type="parTrans" cxnId="{11A46F3E-00EF-4FC8-91D1-A294677571F1}">
      <dgm:prSet/>
      <dgm:spPr/>
      <dgm:t>
        <a:bodyPr/>
        <a:lstStyle/>
        <a:p>
          <a:endParaRPr lang="en-US"/>
        </a:p>
      </dgm:t>
    </dgm:pt>
    <dgm:pt modelId="{DE81851F-1A11-403E-A9B2-F1800E910743}" type="sibTrans" cxnId="{11A46F3E-00EF-4FC8-91D1-A294677571F1}">
      <dgm:prSet/>
      <dgm:spPr/>
      <dgm:t>
        <a:bodyPr/>
        <a:lstStyle/>
        <a:p>
          <a:endParaRPr lang="en-US"/>
        </a:p>
      </dgm:t>
    </dgm:pt>
    <dgm:pt modelId="{40BF66DD-7017-4FC7-9F85-9094E483B1BE}" type="pres">
      <dgm:prSet presAssocID="{FC0CD832-30DC-43DB-AEE1-6E402AC76AE3}" presName="Name0" presStyleCnt="0">
        <dgm:presLayoutVars>
          <dgm:dir/>
          <dgm:resizeHandles val="exact"/>
        </dgm:presLayoutVars>
      </dgm:prSet>
      <dgm:spPr/>
      <dgm:t>
        <a:bodyPr/>
        <a:lstStyle/>
        <a:p>
          <a:endParaRPr lang="en-US"/>
        </a:p>
      </dgm:t>
    </dgm:pt>
    <dgm:pt modelId="{42782771-4CF1-42C2-88E9-EB7E01995D06}" type="pres">
      <dgm:prSet presAssocID="{9D074211-F56F-484C-A77F-D83E634ABD07}" presName="compNode" presStyleCnt="0"/>
      <dgm:spPr/>
    </dgm:pt>
    <dgm:pt modelId="{57E98DF6-9F9E-4280-BDEB-0F84DC07C1FA}" type="pres">
      <dgm:prSet presAssocID="{9D074211-F56F-484C-A77F-D83E634ABD07}" presName="pictRect" presStyleLbl="node1" presStyleIdx="0" presStyleCnt="1" custAng="0" custLinFactNeighborX="-1513" custLinFactNeighborY="17134"/>
      <dgm:spPr>
        <a:blipFill rotWithShape="1">
          <a:blip xmlns:r="http://schemas.openxmlformats.org/officeDocument/2006/relationships" r:embed="rId1"/>
          <a:stretch>
            <a:fillRect/>
          </a:stretch>
        </a:blipFill>
      </dgm:spPr>
      <dgm:t>
        <a:bodyPr/>
        <a:lstStyle/>
        <a:p>
          <a:endParaRPr lang="en-US"/>
        </a:p>
      </dgm:t>
    </dgm:pt>
    <dgm:pt modelId="{93B7F07E-FF47-4AF3-980D-395B89742D2F}" type="pres">
      <dgm:prSet presAssocID="{9D074211-F56F-484C-A77F-D83E634ABD07}" presName="textRect" presStyleLbl="revTx" presStyleIdx="0" presStyleCnt="1" custScaleX="143454" custScaleY="105515" custLinFactX="20610" custLinFactY="-4556" custLinFactNeighborX="100000" custLinFactNeighborY="-100000">
        <dgm:presLayoutVars>
          <dgm:bulletEnabled val="1"/>
        </dgm:presLayoutVars>
      </dgm:prSet>
      <dgm:spPr/>
      <dgm:t>
        <a:bodyPr/>
        <a:lstStyle/>
        <a:p>
          <a:endParaRPr lang="en-US"/>
        </a:p>
      </dgm:t>
    </dgm:pt>
  </dgm:ptLst>
  <dgm:cxnLst>
    <dgm:cxn modelId="{E422A16B-6B39-489D-A1FE-35E27C921B54}" type="presOf" srcId="{FC0CD832-30DC-43DB-AEE1-6E402AC76AE3}" destId="{40BF66DD-7017-4FC7-9F85-9094E483B1BE}" srcOrd="0" destOrd="0" presId="urn:microsoft.com/office/officeart/2005/8/layout/pList1"/>
    <dgm:cxn modelId="{11A46F3E-00EF-4FC8-91D1-A294677571F1}" srcId="{FC0CD832-30DC-43DB-AEE1-6E402AC76AE3}" destId="{9D074211-F56F-484C-A77F-D83E634ABD07}" srcOrd="0" destOrd="0" parTransId="{518A56BE-F1A8-4988-9216-A5E741C67C7A}" sibTransId="{DE81851F-1A11-403E-A9B2-F1800E910743}"/>
    <dgm:cxn modelId="{48B51FFB-85FE-493D-9DE1-D18D8C756E7E}" type="presOf" srcId="{9D074211-F56F-484C-A77F-D83E634ABD07}" destId="{93B7F07E-FF47-4AF3-980D-395B89742D2F}" srcOrd="0" destOrd="0" presId="urn:microsoft.com/office/officeart/2005/8/layout/pList1"/>
    <dgm:cxn modelId="{2EEB58C5-6A02-442E-A95D-4C52EFD831F0}" type="presParOf" srcId="{40BF66DD-7017-4FC7-9F85-9094E483B1BE}" destId="{42782771-4CF1-42C2-88E9-EB7E01995D06}" srcOrd="0" destOrd="0" presId="urn:microsoft.com/office/officeart/2005/8/layout/pList1"/>
    <dgm:cxn modelId="{0E037E63-BCF6-432D-8365-3C605F73A784}" type="presParOf" srcId="{42782771-4CF1-42C2-88E9-EB7E01995D06}" destId="{57E98DF6-9F9E-4280-BDEB-0F84DC07C1FA}" srcOrd="0" destOrd="0" presId="urn:microsoft.com/office/officeart/2005/8/layout/pList1"/>
    <dgm:cxn modelId="{716CB9D3-66A6-4610-B024-FBC8C68FACAB}" type="presParOf" srcId="{42782771-4CF1-42C2-88E9-EB7E01995D06}" destId="{93B7F07E-FF47-4AF3-980D-395B89742D2F}" srcOrd="1" destOrd="0" presId="urn:microsoft.com/office/officeart/2005/8/layout/p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8E9731-F236-4A67-AE1D-C6C4A0B958C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D230E9F-4CEC-445F-93F3-FBE276E957C3}">
      <dgm:prSet phldrT="[Text]"/>
      <dgm:spPr/>
      <dgm:t>
        <a:bodyPr/>
        <a:lstStyle/>
        <a:p>
          <a:r>
            <a:rPr lang="en-US" dirty="0" smtClean="0"/>
            <a:t>Descriptive Analytics</a:t>
          </a:r>
          <a:endParaRPr lang="en-US" dirty="0"/>
        </a:p>
      </dgm:t>
    </dgm:pt>
    <dgm:pt modelId="{44028BBC-A507-48AB-A0E7-DFF59B308C1B}" type="parTrans" cxnId="{D2D6F9F2-D606-4250-9601-5F5614D7B927}">
      <dgm:prSet/>
      <dgm:spPr/>
      <dgm:t>
        <a:bodyPr/>
        <a:lstStyle/>
        <a:p>
          <a:endParaRPr lang="en-US"/>
        </a:p>
      </dgm:t>
    </dgm:pt>
    <dgm:pt modelId="{83A70C82-BE55-4EE2-B8F5-16F832F14994}" type="sibTrans" cxnId="{D2D6F9F2-D606-4250-9601-5F5614D7B927}">
      <dgm:prSet/>
      <dgm:spPr/>
      <dgm:t>
        <a:bodyPr/>
        <a:lstStyle/>
        <a:p>
          <a:endParaRPr lang="en-US"/>
        </a:p>
      </dgm:t>
    </dgm:pt>
    <dgm:pt modelId="{318ABD79-2100-4E55-8E97-7724C9E58A2A}">
      <dgm:prSet phldrT="[Text]" custT="1"/>
      <dgm:spPr/>
      <dgm:t>
        <a:bodyPr/>
        <a:lstStyle/>
        <a:p>
          <a:r>
            <a:rPr lang="en-US" sz="1800" dirty="0" smtClean="0"/>
            <a:t>What happened?</a:t>
          </a:r>
          <a:endParaRPr lang="en-US" sz="1800" dirty="0"/>
        </a:p>
      </dgm:t>
    </dgm:pt>
    <dgm:pt modelId="{B47C1BD7-3E16-4FA4-B4E6-403D3E1A5CCE}" type="parTrans" cxnId="{CABD6FC8-0260-4B26-9C4D-7CD59936FBC2}">
      <dgm:prSet/>
      <dgm:spPr/>
      <dgm:t>
        <a:bodyPr/>
        <a:lstStyle/>
        <a:p>
          <a:endParaRPr lang="en-US"/>
        </a:p>
      </dgm:t>
    </dgm:pt>
    <dgm:pt modelId="{D4FEADA7-8FEE-46E8-9B4F-2F68A7D50B51}" type="sibTrans" cxnId="{CABD6FC8-0260-4B26-9C4D-7CD59936FBC2}">
      <dgm:prSet/>
      <dgm:spPr/>
      <dgm:t>
        <a:bodyPr/>
        <a:lstStyle/>
        <a:p>
          <a:endParaRPr lang="en-US"/>
        </a:p>
      </dgm:t>
    </dgm:pt>
    <dgm:pt modelId="{CF153199-EC70-4470-A322-3B7FAA80B700}">
      <dgm:prSet phldrT="[Text]" custT="1"/>
      <dgm:spPr/>
      <dgm:t>
        <a:bodyPr/>
        <a:lstStyle/>
        <a:p>
          <a:r>
            <a:rPr lang="en-US" sz="1800" dirty="0" smtClean="0"/>
            <a:t>Uses historical data to give a perspective of what is going on</a:t>
          </a:r>
          <a:endParaRPr lang="en-US" sz="1800" dirty="0"/>
        </a:p>
      </dgm:t>
    </dgm:pt>
    <dgm:pt modelId="{52736A17-378D-4AC4-8591-0506974AB9AE}" type="parTrans" cxnId="{CC47ABD4-07C5-4343-9EB6-A1545F26DF43}">
      <dgm:prSet/>
      <dgm:spPr/>
      <dgm:t>
        <a:bodyPr/>
        <a:lstStyle/>
        <a:p>
          <a:endParaRPr lang="en-US"/>
        </a:p>
      </dgm:t>
    </dgm:pt>
    <dgm:pt modelId="{C7A2A331-DFD4-4EDD-8FE4-1D4C31D13D8B}" type="sibTrans" cxnId="{CC47ABD4-07C5-4343-9EB6-A1545F26DF43}">
      <dgm:prSet/>
      <dgm:spPr/>
      <dgm:t>
        <a:bodyPr/>
        <a:lstStyle/>
        <a:p>
          <a:endParaRPr lang="en-US"/>
        </a:p>
      </dgm:t>
    </dgm:pt>
    <dgm:pt modelId="{3D5AA070-D5F8-4187-A54F-C792F39B5E76}">
      <dgm:prSet phldrT="[Text]"/>
      <dgm:spPr/>
      <dgm:t>
        <a:bodyPr/>
        <a:lstStyle/>
        <a:p>
          <a:r>
            <a:rPr lang="en-US" dirty="0" smtClean="0"/>
            <a:t>Diagnostic Analytics</a:t>
          </a:r>
          <a:endParaRPr lang="en-US" dirty="0"/>
        </a:p>
      </dgm:t>
    </dgm:pt>
    <dgm:pt modelId="{6F48AE29-B23A-47B0-86A3-75D99F39201F}" type="parTrans" cxnId="{1D96575B-2AF6-41B7-8049-AEF593F1ABD0}">
      <dgm:prSet/>
      <dgm:spPr/>
      <dgm:t>
        <a:bodyPr/>
        <a:lstStyle/>
        <a:p>
          <a:endParaRPr lang="en-US"/>
        </a:p>
      </dgm:t>
    </dgm:pt>
    <dgm:pt modelId="{B85B0EDA-4906-4349-8EF8-7167591BE64A}" type="sibTrans" cxnId="{1D96575B-2AF6-41B7-8049-AEF593F1ABD0}">
      <dgm:prSet/>
      <dgm:spPr/>
      <dgm:t>
        <a:bodyPr/>
        <a:lstStyle/>
        <a:p>
          <a:endParaRPr lang="en-US"/>
        </a:p>
      </dgm:t>
    </dgm:pt>
    <dgm:pt modelId="{15142A8A-3B3D-45FD-890D-5C359492146F}">
      <dgm:prSet phldrT="[Text]" custT="1"/>
      <dgm:spPr/>
      <dgm:t>
        <a:bodyPr/>
        <a:lstStyle/>
        <a:p>
          <a:r>
            <a:rPr lang="en-US" sz="1800" dirty="0" smtClean="0"/>
            <a:t>Why did it happen?</a:t>
          </a:r>
          <a:endParaRPr lang="en-US" sz="1800" dirty="0"/>
        </a:p>
      </dgm:t>
    </dgm:pt>
    <dgm:pt modelId="{640916C0-4A72-41D9-BB76-F75735E6F738}" type="parTrans" cxnId="{449A623A-1DB3-4F68-8BEE-19D901CDA817}">
      <dgm:prSet/>
      <dgm:spPr/>
      <dgm:t>
        <a:bodyPr/>
        <a:lstStyle/>
        <a:p>
          <a:endParaRPr lang="en-US"/>
        </a:p>
      </dgm:t>
    </dgm:pt>
    <dgm:pt modelId="{C089AC7C-BD16-40B1-A3D6-0AA245FAF9CA}" type="sibTrans" cxnId="{449A623A-1DB3-4F68-8BEE-19D901CDA817}">
      <dgm:prSet/>
      <dgm:spPr/>
      <dgm:t>
        <a:bodyPr/>
        <a:lstStyle/>
        <a:p>
          <a:endParaRPr lang="en-US"/>
        </a:p>
      </dgm:t>
    </dgm:pt>
    <dgm:pt modelId="{1DD5E6D5-10D3-4F07-AB73-0A0F2DDD0C61}">
      <dgm:prSet phldrT="[Text]" custT="1"/>
      <dgm:spPr/>
      <dgm:t>
        <a:bodyPr/>
        <a:lstStyle/>
        <a:p>
          <a:r>
            <a:rPr lang="en-US" sz="1800" dirty="0" smtClean="0"/>
            <a:t>What and why it went wrong?</a:t>
          </a:r>
          <a:endParaRPr lang="en-US" sz="1800" dirty="0"/>
        </a:p>
      </dgm:t>
    </dgm:pt>
    <dgm:pt modelId="{1A9A69C9-9223-4699-9AC3-7382FCF5BA07}" type="parTrans" cxnId="{C36FAA0F-74C7-4A9B-8732-A112035812F4}">
      <dgm:prSet/>
      <dgm:spPr/>
      <dgm:t>
        <a:bodyPr/>
        <a:lstStyle/>
        <a:p>
          <a:endParaRPr lang="en-US"/>
        </a:p>
      </dgm:t>
    </dgm:pt>
    <dgm:pt modelId="{C0109C5E-57A2-4FC2-90CD-33E18F4C6F5B}" type="sibTrans" cxnId="{C36FAA0F-74C7-4A9B-8732-A112035812F4}">
      <dgm:prSet/>
      <dgm:spPr/>
      <dgm:t>
        <a:bodyPr/>
        <a:lstStyle/>
        <a:p>
          <a:endParaRPr lang="en-US"/>
        </a:p>
      </dgm:t>
    </dgm:pt>
    <dgm:pt modelId="{F7004167-A20E-4A2E-ACF3-58B72442DA15}">
      <dgm:prSet phldrT="[Text]"/>
      <dgm:spPr/>
      <dgm:t>
        <a:bodyPr/>
        <a:lstStyle/>
        <a:p>
          <a:r>
            <a:rPr lang="en-US" dirty="0" smtClean="0"/>
            <a:t>Predictive Analytics</a:t>
          </a:r>
          <a:endParaRPr lang="en-US" dirty="0"/>
        </a:p>
      </dgm:t>
    </dgm:pt>
    <dgm:pt modelId="{EF627A13-A798-41C0-B3B9-DD581F728F2F}" type="parTrans" cxnId="{0AF7A2AF-EFB2-4345-A8C1-E4F67001CFB6}">
      <dgm:prSet/>
      <dgm:spPr/>
      <dgm:t>
        <a:bodyPr/>
        <a:lstStyle/>
        <a:p>
          <a:endParaRPr lang="en-US"/>
        </a:p>
      </dgm:t>
    </dgm:pt>
    <dgm:pt modelId="{4DE37528-3DA8-4E7F-A0A3-CF8BFB607608}" type="sibTrans" cxnId="{0AF7A2AF-EFB2-4345-A8C1-E4F67001CFB6}">
      <dgm:prSet/>
      <dgm:spPr/>
      <dgm:t>
        <a:bodyPr/>
        <a:lstStyle/>
        <a:p>
          <a:endParaRPr lang="en-US"/>
        </a:p>
      </dgm:t>
    </dgm:pt>
    <dgm:pt modelId="{17B5E8F6-0080-4E60-8CD5-BB542BB86061}">
      <dgm:prSet phldrT="[Text]" custT="1"/>
      <dgm:spPr/>
      <dgm:t>
        <a:bodyPr/>
        <a:lstStyle/>
        <a:p>
          <a:r>
            <a:rPr lang="en-US" sz="1800" dirty="0" smtClean="0"/>
            <a:t>What is going to happen?</a:t>
          </a:r>
          <a:endParaRPr lang="en-US" sz="1800" dirty="0"/>
        </a:p>
      </dgm:t>
    </dgm:pt>
    <dgm:pt modelId="{41290B6B-07F4-444E-ABB6-AD2303859C93}" type="parTrans" cxnId="{DABFFC5C-3EE0-4743-A3AE-329D148474D9}">
      <dgm:prSet/>
      <dgm:spPr/>
      <dgm:t>
        <a:bodyPr/>
        <a:lstStyle/>
        <a:p>
          <a:endParaRPr lang="en-US"/>
        </a:p>
      </dgm:t>
    </dgm:pt>
    <dgm:pt modelId="{765FE8B1-86AF-4173-B5F9-CD0022A11E7F}" type="sibTrans" cxnId="{DABFFC5C-3EE0-4743-A3AE-329D148474D9}">
      <dgm:prSet/>
      <dgm:spPr/>
      <dgm:t>
        <a:bodyPr/>
        <a:lstStyle/>
        <a:p>
          <a:endParaRPr lang="en-US"/>
        </a:p>
      </dgm:t>
    </dgm:pt>
    <dgm:pt modelId="{C4E73A36-570B-4E8F-80D8-8E289C91802F}">
      <dgm:prSet phldrT="[Text]" custT="1"/>
      <dgm:spPr/>
      <dgm:t>
        <a:bodyPr/>
        <a:lstStyle/>
        <a:p>
          <a:r>
            <a:rPr lang="en-US" sz="1800" dirty="0" smtClean="0"/>
            <a:t>Building mathematical model using historical data</a:t>
          </a:r>
          <a:endParaRPr lang="en-US" sz="1800" dirty="0"/>
        </a:p>
      </dgm:t>
    </dgm:pt>
    <dgm:pt modelId="{8E80A28B-358A-4581-A47A-A9117288C9AA}" type="parTrans" cxnId="{17FCEED3-F83E-488D-9952-92CE32761852}">
      <dgm:prSet/>
      <dgm:spPr/>
      <dgm:t>
        <a:bodyPr/>
        <a:lstStyle/>
        <a:p>
          <a:endParaRPr lang="en-US"/>
        </a:p>
      </dgm:t>
    </dgm:pt>
    <dgm:pt modelId="{964D549D-A8F8-4396-8145-9AE3968A5F05}" type="sibTrans" cxnId="{17FCEED3-F83E-488D-9952-92CE32761852}">
      <dgm:prSet/>
      <dgm:spPr/>
      <dgm:t>
        <a:bodyPr/>
        <a:lstStyle/>
        <a:p>
          <a:endParaRPr lang="en-US"/>
        </a:p>
      </dgm:t>
    </dgm:pt>
    <dgm:pt modelId="{0C3238A1-3B25-46DF-8F47-357FCF8F38F2}">
      <dgm:prSet phldrT="[Text]"/>
      <dgm:spPr/>
      <dgm:t>
        <a:bodyPr/>
        <a:lstStyle/>
        <a:p>
          <a:r>
            <a:rPr lang="en-US" dirty="0" smtClean="0"/>
            <a:t>Prescriptive Analytics</a:t>
          </a:r>
          <a:endParaRPr lang="en-US" dirty="0"/>
        </a:p>
      </dgm:t>
    </dgm:pt>
    <dgm:pt modelId="{51298B93-EC32-421E-BDAA-5D1307FAAE14}" type="parTrans" cxnId="{C9DCF3C5-A08A-41B0-8114-3446C6314E50}">
      <dgm:prSet/>
      <dgm:spPr/>
      <dgm:t>
        <a:bodyPr/>
        <a:lstStyle/>
        <a:p>
          <a:endParaRPr lang="en-US"/>
        </a:p>
      </dgm:t>
    </dgm:pt>
    <dgm:pt modelId="{EC99DD0B-8D5E-4324-8F03-69CE41166D71}" type="sibTrans" cxnId="{C9DCF3C5-A08A-41B0-8114-3446C6314E50}">
      <dgm:prSet/>
      <dgm:spPr/>
      <dgm:t>
        <a:bodyPr/>
        <a:lstStyle/>
        <a:p>
          <a:endParaRPr lang="en-US"/>
        </a:p>
      </dgm:t>
    </dgm:pt>
    <dgm:pt modelId="{3CDE9634-C7B0-4A13-A5AF-0C43963CD4E9}">
      <dgm:prSet phldrT="[Text]" custT="1"/>
      <dgm:spPr/>
      <dgm:t>
        <a:bodyPr/>
        <a:lstStyle/>
        <a:p>
          <a:r>
            <a:rPr lang="en-US" sz="1800" dirty="0" smtClean="0"/>
            <a:t>What could we do about it?</a:t>
          </a:r>
          <a:endParaRPr lang="en-US" sz="1800" dirty="0"/>
        </a:p>
      </dgm:t>
    </dgm:pt>
    <dgm:pt modelId="{D440C820-5A2F-4065-A241-E88CCC3C606E}" type="parTrans" cxnId="{B2A0696F-7435-43A2-87C1-D754A4109AF5}">
      <dgm:prSet/>
      <dgm:spPr/>
      <dgm:t>
        <a:bodyPr/>
        <a:lstStyle/>
        <a:p>
          <a:endParaRPr lang="en-US"/>
        </a:p>
      </dgm:t>
    </dgm:pt>
    <dgm:pt modelId="{7493E8D8-A647-4D8D-BAB1-F514322921FF}" type="sibTrans" cxnId="{B2A0696F-7435-43A2-87C1-D754A4109AF5}">
      <dgm:prSet/>
      <dgm:spPr/>
      <dgm:t>
        <a:bodyPr/>
        <a:lstStyle/>
        <a:p>
          <a:endParaRPr lang="en-US"/>
        </a:p>
      </dgm:t>
    </dgm:pt>
    <dgm:pt modelId="{2E071760-FB61-4079-8058-7FE58276B87B}">
      <dgm:prSet phldrT="[Text]" custT="1"/>
      <dgm:spPr/>
      <dgm:t>
        <a:bodyPr/>
        <a:lstStyle/>
        <a:p>
          <a:r>
            <a:rPr lang="en-US" sz="1800" dirty="0" smtClean="0"/>
            <a:t>Find the best actions to achieve desired goal</a:t>
          </a:r>
          <a:endParaRPr lang="en-US" sz="1800" dirty="0"/>
        </a:p>
      </dgm:t>
    </dgm:pt>
    <dgm:pt modelId="{F62F3D2A-E585-46DA-8C74-34E6D6E1595C}" type="parTrans" cxnId="{A22EB374-BE7F-423C-9D7E-67B2E7386E6A}">
      <dgm:prSet/>
      <dgm:spPr/>
      <dgm:t>
        <a:bodyPr/>
        <a:lstStyle/>
        <a:p>
          <a:endParaRPr lang="en-US"/>
        </a:p>
      </dgm:t>
    </dgm:pt>
    <dgm:pt modelId="{52C03959-98F6-42CF-A1D5-3CFD119CD990}" type="sibTrans" cxnId="{A22EB374-BE7F-423C-9D7E-67B2E7386E6A}">
      <dgm:prSet/>
      <dgm:spPr/>
      <dgm:t>
        <a:bodyPr/>
        <a:lstStyle/>
        <a:p>
          <a:endParaRPr lang="en-US"/>
        </a:p>
      </dgm:t>
    </dgm:pt>
    <dgm:pt modelId="{9E60234A-798D-4562-B176-418CED7CFB99}" type="pres">
      <dgm:prSet presAssocID="{898E9731-F236-4A67-AE1D-C6C4A0B958CB}" presName="Name0" presStyleCnt="0">
        <dgm:presLayoutVars>
          <dgm:dir/>
          <dgm:animLvl val="lvl"/>
          <dgm:resizeHandles val="exact"/>
        </dgm:presLayoutVars>
      </dgm:prSet>
      <dgm:spPr/>
      <dgm:t>
        <a:bodyPr/>
        <a:lstStyle/>
        <a:p>
          <a:endParaRPr lang="en-US"/>
        </a:p>
      </dgm:t>
    </dgm:pt>
    <dgm:pt modelId="{9FE71548-5420-4A02-AAC2-7949FF163DB3}" type="pres">
      <dgm:prSet presAssocID="{BD230E9F-4CEC-445F-93F3-FBE276E957C3}" presName="linNode" presStyleCnt="0"/>
      <dgm:spPr/>
    </dgm:pt>
    <dgm:pt modelId="{9EA16FBE-0581-45FD-BD48-8083B5173388}" type="pres">
      <dgm:prSet presAssocID="{BD230E9F-4CEC-445F-93F3-FBE276E957C3}" presName="parentText" presStyleLbl="node1" presStyleIdx="0" presStyleCnt="4">
        <dgm:presLayoutVars>
          <dgm:chMax val="1"/>
          <dgm:bulletEnabled val="1"/>
        </dgm:presLayoutVars>
      </dgm:prSet>
      <dgm:spPr/>
      <dgm:t>
        <a:bodyPr/>
        <a:lstStyle/>
        <a:p>
          <a:endParaRPr lang="en-US"/>
        </a:p>
      </dgm:t>
    </dgm:pt>
    <dgm:pt modelId="{7FD7A680-166C-49C5-A074-BA64D8011533}" type="pres">
      <dgm:prSet presAssocID="{BD230E9F-4CEC-445F-93F3-FBE276E957C3}" presName="descendantText" presStyleLbl="alignAccFollowNode1" presStyleIdx="0" presStyleCnt="4">
        <dgm:presLayoutVars>
          <dgm:bulletEnabled val="1"/>
        </dgm:presLayoutVars>
      </dgm:prSet>
      <dgm:spPr/>
      <dgm:t>
        <a:bodyPr/>
        <a:lstStyle/>
        <a:p>
          <a:endParaRPr lang="en-US"/>
        </a:p>
      </dgm:t>
    </dgm:pt>
    <dgm:pt modelId="{D3C42BA9-965E-4780-BB14-12339E58E52E}" type="pres">
      <dgm:prSet presAssocID="{83A70C82-BE55-4EE2-B8F5-16F832F14994}" presName="sp" presStyleCnt="0"/>
      <dgm:spPr/>
    </dgm:pt>
    <dgm:pt modelId="{5E6FDBA8-A3CD-4045-BF05-0D5C668D6D29}" type="pres">
      <dgm:prSet presAssocID="{3D5AA070-D5F8-4187-A54F-C792F39B5E76}" presName="linNode" presStyleCnt="0"/>
      <dgm:spPr/>
    </dgm:pt>
    <dgm:pt modelId="{077395EA-F20A-4D98-B515-7CA67504F0AF}" type="pres">
      <dgm:prSet presAssocID="{3D5AA070-D5F8-4187-A54F-C792F39B5E76}" presName="parentText" presStyleLbl="node1" presStyleIdx="1" presStyleCnt="4">
        <dgm:presLayoutVars>
          <dgm:chMax val="1"/>
          <dgm:bulletEnabled val="1"/>
        </dgm:presLayoutVars>
      </dgm:prSet>
      <dgm:spPr/>
      <dgm:t>
        <a:bodyPr/>
        <a:lstStyle/>
        <a:p>
          <a:endParaRPr lang="en-US"/>
        </a:p>
      </dgm:t>
    </dgm:pt>
    <dgm:pt modelId="{339CAA4B-5E37-4B88-BD0C-580D41B3C425}" type="pres">
      <dgm:prSet presAssocID="{3D5AA070-D5F8-4187-A54F-C792F39B5E76}" presName="descendantText" presStyleLbl="alignAccFollowNode1" presStyleIdx="1" presStyleCnt="4">
        <dgm:presLayoutVars>
          <dgm:bulletEnabled val="1"/>
        </dgm:presLayoutVars>
      </dgm:prSet>
      <dgm:spPr/>
      <dgm:t>
        <a:bodyPr/>
        <a:lstStyle/>
        <a:p>
          <a:endParaRPr lang="en-US"/>
        </a:p>
      </dgm:t>
    </dgm:pt>
    <dgm:pt modelId="{9652214B-D269-427F-9627-1E62D18BF2C4}" type="pres">
      <dgm:prSet presAssocID="{B85B0EDA-4906-4349-8EF8-7167591BE64A}" presName="sp" presStyleCnt="0"/>
      <dgm:spPr/>
    </dgm:pt>
    <dgm:pt modelId="{5A1C4521-0283-4470-BC1F-77A99A446263}" type="pres">
      <dgm:prSet presAssocID="{F7004167-A20E-4A2E-ACF3-58B72442DA15}" presName="linNode" presStyleCnt="0"/>
      <dgm:spPr/>
    </dgm:pt>
    <dgm:pt modelId="{8E7B1399-CA75-4907-A4BF-361974A3F5F4}" type="pres">
      <dgm:prSet presAssocID="{F7004167-A20E-4A2E-ACF3-58B72442DA15}" presName="parentText" presStyleLbl="node1" presStyleIdx="2" presStyleCnt="4">
        <dgm:presLayoutVars>
          <dgm:chMax val="1"/>
          <dgm:bulletEnabled val="1"/>
        </dgm:presLayoutVars>
      </dgm:prSet>
      <dgm:spPr/>
      <dgm:t>
        <a:bodyPr/>
        <a:lstStyle/>
        <a:p>
          <a:endParaRPr lang="en-US"/>
        </a:p>
      </dgm:t>
    </dgm:pt>
    <dgm:pt modelId="{A44DF458-BCED-4F32-94D8-BBA5B30B0839}" type="pres">
      <dgm:prSet presAssocID="{F7004167-A20E-4A2E-ACF3-58B72442DA15}" presName="descendantText" presStyleLbl="alignAccFollowNode1" presStyleIdx="2" presStyleCnt="4">
        <dgm:presLayoutVars>
          <dgm:bulletEnabled val="1"/>
        </dgm:presLayoutVars>
      </dgm:prSet>
      <dgm:spPr/>
      <dgm:t>
        <a:bodyPr/>
        <a:lstStyle/>
        <a:p>
          <a:endParaRPr lang="en-US"/>
        </a:p>
      </dgm:t>
    </dgm:pt>
    <dgm:pt modelId="{2F4439A8-685E-4A2F-B364-9944BD1707E3}" type="pres">
      <dgm:prSet presAssocID="{4DE37528-3DA8-4E7F-A0A3-CF8BFB607608}" presName="sp" presStyleCnt="0"/>
      <dgm:spPr/>
    </dgm:pt>
    <dgm:pt modelId="{AC7EC750-8D4E-4B9F-BAD7-FDE553CD9526}" type="pres">
      <dgm:prSet presAssocID="{0C3238A1-3B25-46DF-8F47-357FCF8F38F2}" presName="linNode" presStyleCnt="0"/>
      <dgm:spPr/>
    </dgm:pt>
    <dgm:pt modelId="{59A80233-563C-4234-A06D-7D7D7F22438D}" type="pres">
      <dgm:prSet presAssocID="{0C3238A1-3B25-46DF-8F47-357FCF8F38F2}" presName="parentText" presStyleLbl="node1" presStyleIdx="3" presStyleCnt="4">
        <dgm:presLayoutVars>
          <dgm:chMax val="1"/>
          <dgm:bulletEnabled val="1"/>
        </dgm:presLayoutVars>
      </dgm:prSet>
      <dgm:spPr/>
      <dgm:t>
        <a:bodyPr/>
        <a:lstStyle/>
        <a:p>
          <a:endParaRPr lang="en-US"/>
        </a:p>
      </dgm:t>
    </dgm:pt>
    <dgm:pt modelId="{4AE312A5-109A-4CCB-94F7-AFDE9965FDC0}" type="pres">
      <dgm:prSet presAssocID="{0C3238A1-3B25-46DF-8F47-357FCF8F38F2}" presName="descendantText" presStyleLbl="alignAccFollowNode1" presStyleIdx="3" presStyleCnt="4">
        <dgm:presLayoutVars>
          <dgm:bulletEnabled val="1"/>
        </dgm:presLayoutVars>
      </dgm:prSet>
      <dgm:spPr/>
      <dgm:t>
        <a:bodyPr/>
        <a:lstStyle/>
        <a:p>
          <a:endParaRPr lang="en-US"/>
        </a:p>
      </dgm:t>
    </dgm:pt>
  </dgm:ptLst>
  <dgm:cxnLst>
    <dgm:cxn modelId="{17FCEED3-F83E-488D-9952-92CE32761852}" srcId="{F7004167-A20E-4A2E-ACF3-58B72442DA15}" destId="{C4E73A36-570B-4E8F-80D8-8E289C91802F}" srcOrd="1" destOrd="0" parTransId="{8E80A28B-358A-4581-A47A-A9117288C9AA}" sibTransId="{964D549D-A8F8-4396-8145-9AE3968A5F05}"/>
    <dgm:cxn modelId="{F46CB5A5-A244-46D3-B3BD-D6027E8B6949}" type="presOf" srcId="{BD230E9F-4CEC-445F-93F3-FBE276E957C3}" destId="{9EA16FBE-0581-45FD-BD48-8083B5173388}" srcOrd="0" destOrd="0" presId="urn:microsoft.com/office/officeart/2005/8/layout/vList5"/>
    <dgm:cxn modelId="{CE351ED4-835D-4EA5-82C4-A951AAAC4A87}" type="presOf" srcId="{F7004167-A20E-4A2E-ACF3-58B72442DA15}" destId="{8E7B1399-CA75-4907-A4BF-361974A3F5F4}" srcOrd="0" destOrd="0" presId="urn:microsoft.com/office/officeart/2005/8/layout/vList5"/>
    <dgm:cxn modelId="{81EE3A4E-35FB-443E-8524-5CB70688CF8C}" type="presOf" srcId="{CF153199-EC70-4470-A322-3B7FAA80B700}" destId="{7FD7A680-166C-49C5-A074-BA64D8011533}" srcOrd="0" destOrd="1" presId="urn:microsoft.com/office/officeart/2005/8/layout/vList5"/>
    <dgm:cxn modelId="{EBC1402E-8A8E-45F5-929A-1973D4EF75D6}" type="presOf" srcId="{15142A8A-3B3D-45FD-890D-5C359492146F}" destId="{339CAA4B-5E37-4B88-BD0C-580D41B3C425}" srcOrd="0" destOrd="0" presId="urn:microsoft.com/office/officeart/2005/8/layout/vList5"/>
    <dgm:cxn modelId="{43104FAB-8F34-4E57-82D9-0984F0B9A1A2}" type="presOf" srcId="{898E9731-F236-4A67-AE1D-C6C4A0B958CB}" destId="{9E60234A-798D-4562-B176-418CED7CFB99}" srcOrd="0" destOrd="0" presId="urn:microsoft.com/office/officeart/2005/8/layout/vList5"/>
    <dgm:cxn modelId="{3ED5B20E-4180-4E52-934C-99D5DDBEBBBE}" type="presOf" srcId="{3D5AA070-D5F8-4187-A54F-C792F39B5E76}" destId="{077395EA-F20A-4D98-B515-7CA67504F0AF}" srcOrd="0" destOrd="0" presId="urn:microsoft.com/office/officeart/2005/8/layout/vList5"/>
    <dgm:cxn modelId="{0284688D-A7BE-4C84-9AAE-11944CF902E0}" type="presOf" srcId="{1DD5E6D5-10D3-4F07-AB73-0A0F2DDD0C61}" destId="{339CAA4B-5E37-4B88-BD0C-580D41B3C425}" srcOrd="0" destOrd="1" presId="urn:microsoft.com/office/officeart/2005/8/layout/vList5"/>
    <dgm:cxn modelId="{C9DCF3C5-A08A-41B0-8114-3446C6314E50}" srcId="{898E9731-F236-4A67-AE1D-C6C4A0B958CB}" destId="{0C3238A1-3B25-46DF-8F47-357FCF8F38F2}" srcOrd="3" destOrd="0" parTransId="{51298B93-EC32-421E-BDAA-5D1307FAAE14}" sibTransId="{EC99DD0B-8D5E-4324-8F03-69CE41166D71}"/>
    <dgm:cxn modelId="{97F19D91-A2A0-4573-A9D7-BA65AD378C57}" type="presOf" srcId="{17B5E8F6-0080-4E60-8CD5-BB542BB86061}" destId="{A44DF458-BCED-4F32-94D8-BBA5B30B0839}" srcOrd="0" destOrd="0" presId="urn:microsoft.com/office/officeart/2005/8/layout/vList5"/>
    <dgm:cxn modelId="{086B8486-838D-4A50-91FF-48BFA9F9D1C1}" type="presOf" srcId="{0C3238A1-3B25-46DF-8F47-357FCF8F38F2}" destId="{59A80233-563C-4234-A06D-7D7D7F22438D}" srcOrd="0" destOrd="0" presId="urn:microsoft.com/office/officeart/2005/8/layout/vList5"/>
    <dgm:cxn modelId="{B2A0696F-7435-43A2-87C1-D754A4109AF5}" srcId="{0C3238A1-3B25-46DF-8F47-357FCF8F38F2}" destId="{3CDE9634-C7B0-4A13-A5AF-0C43963CD4E9}" srcOrd="0" destOrd="0" parTransId="{D440C820-5A2F-4065-A241-E88CCC3C606E}" sibTransId="{7493E8D8-A647-4D8D-BAB1-F514322921FF}"/>
    <dgm:cxn modelId="{449A623A-1DB3-4F68-8BEE-19D901CDA817}" srcId="{3D5AA070-D5F8-4187-A54F-C792F39B5E76}" destId="{15142A8A-3B3D-45FD-890D-5C359492146F}" srcOrd="0" destOrd="0" parTransId="{640916C0-4A72-41D9-BB76-F75735E6F738}" sibTransId="{C089AC7C-BD16-40B1-A3D6-0AA245FAF9CA}"/>
    <dgm:cxn modelId="{CABD6FC8-0260-4B26-9C4D-7CD59936FBC2}" srcId="{BD230E9F-4CEC-445F-93F3-FBE276E957C3}" destId="{318ABD79-2100-4E55-8E97-7724C9E58A2A}" srcOrd="0" destOrd="0" parTransId="{B47C1BD7-3E16-4FA4-B4E6-403D3E1A5CCE}" sibTransId="{D4FEADA7-8FEE-46E8-9B4F-2F68A7D50B51}"/>
    <dgm:cxn modelId="{C36FAA0F-74C7-4A9B-8732-A112035812F4}" srcId="{3D5AA070-D5F8-4187-A54F-C792F39B5E76}" destId="{1DD5E6D5-10D3-4F07-AB73-0A0F2DDD0C61}" srcOrd="1" destOrd="0" parTransId="{1A9A69C9-9223-4699-9AC3-7382FCF5BA07}" sibTransId="{C0109C5E-57A2-4FC2-90CD-33E18F4C6F5B}"/>
    <dgm:cxn modelId="{A22EB374-BE7F-423C-9D7E-67B2E7386E6A}" srcId="{0C3238A1-3B25-46DF-8F47-357FCF8F38F2}" destId="{2E071760-FB61-4079-8058-7FE58276B87B}" srcOrd="1" destOrd="0" parTransId="{F62F3D2A-E585-46DA-8C74-34E6D6E1595C}" sibTransId="{52C03959-98F6-42CF-A1D5-3CFD119CD990}"/>
    <dgm:cxn modelId="{D3B977DC-EAFD-44C7-BA8C-BD6733FB693D}" type="presOf" srcId="{C4E73A36-570B-4E8F-80D8-8E289C91802F}" destId="{A44DF458-BCED-4F32-94D8-BBA5B30B0839}" srcOrd="0" destOrd="1" presId="urn:microsoft.com/office/officeart/2005/8/layout/vList5"/>
    <dgm:cxn modelId="{1D96575B-2AF6-41B7-8049-AEF593F1ABD0}" srcId="{898E9731-F236-4A67-AE1D-C6C4A0B958CB}" destId="{3D5AA070-D5F8-4187-A54F-C792F39B5E76}" srcOrd="1" destOrd="0" parTransId="{6F48AE29-B23A-47B0-86A3-75D99F39201F}" sibTransId="{B85B0EDA-4906-4349-8EF8-7167591BE64A}"/>
    <dgm:cxn modelId="{CC47ABD4-07C5-4343-9EB6-A1545F26DF43}" srcId="{BD230E9F-4CEC-445F-93F3-FBE276E957C3}" destId="{CF153199-EC70-4470-A322-3B7FAA80B700}" srcOrd="1" destOrd="0" parTransId="{52736A17-378D-4AC4-8591-0506974AB9AE}" sibTransId="{C7A2A331-DFD4-4EDD-8FE4-1D4C31D13D8B}"/>
    <dgm:cxn modelId="{DABFFC5C-3EE0-4743-A3AE-329D148474D9}" srcId="{F7004167-A20E-4A2E-ACF3-58B72442DA15}" destId="{17B5E8F6-0080-4E60-8CD5-BB542BB86061}" srcOrd="0" destOrd="0" parTransId="{41290B6B-07F4-444E-ABB6-AD2303859C93}" sibTransId="{765FE8B1-86AF-4173-B5F9-CD0022A11E7F}"/>
    <dgm:cxn modelId="{0AF7A2AF-EFB2-4345-A8C1-E4F67001CFB6}" srcId="{898E9731-F236-4A67-AE1D-C6C4A0B958CB}" destId="{F7004167-A20E-4A2E-ACF3-58B72442DA15}" srcOrd="2" destOrd="0" parTransId="{EF627A13-A798-41C0-B3B9-DD581F728F2F}" sibTransId="{4DE37528-3DA8-4E7F-A0A3-CF8BFB607608}"/>
    <dgm:cxn modelId="{DF1DD4C1-9EBC-47DE-A743-1A426FE98465}" type="presOf" srcId="{318ABD79-2100-4E55-8E97-7724C9E58A2A}" destId="{7FD7A680-166C-49C5-A074-BA64D8011533}" srcOrd="0" destOrd="0" presId="urn:microsoft.com/office/officeart/2005/8/layout/vList5"/>
    <dgm:cxn modelId="{D2D6F9F2-D606-4250-9601-5F5614D7B927}" srcId="{898E9731-F236-4A67-AE1D-C6C4A0B958CB}" destId="{BD230E9F-4CEC-445F-93F3-FBE276E957C3}" srcOrd="0" destOrd="0" parTransId="{44028BBC-A507-48AB-A0E7-DFF59B308C1B}" sibTransId="{83A70C82-BE55-4EE2-B8F5-16F832F14994}"/>
    <dgm:cxn modelId="{E6C02D7E-518F-4337-8175-4DC9435691F2}" type="presOf" srcId="{3CDE9634-C7B0-4A13-A5AF-0C43963CD4E9}" destId="{4AE312A5-109A-4CCB-94F7-AFDE9965FDC0}" srcOrd="0" destOrd="0" presId="urn:microsoft.com/office/officeart/2005/8/layout/vList5"/>
    <dgm:cxn modelId="{E59EF2DA-C402-4901-8D86-06035591EF62}" type="presOf" srcId="{2E071760-FB61-4079-8058-7FE58276B87B}" destId="{4AE312A5-109A-4CCB-94F7-AFDE9965FDC0}" srcOrd="0" destOrd="1" presId="urn:microsoft.com/office/officeart/2005/8/layout/vList5"/>
    <dgm:cxn modelId="{EB1FC256-DCA7-4FC1-A322-06BCD494FB7C}" type="presParOf" srcId="{9E60234A-798D-4562-B176-418CED7CFB99}" destId="{9FE71548-5420-4A02-AAC2-7949FF163DB3}" srcOrd="0" destOrd="0" presId="urn:microsoft.com/office/officeart/2005/8/layout/vList5"/>
    <dgm:cxn modelId="{C329BC15-73CF-4F6F-A125-F4A737BC7967}" type="presParOf" srcId="{9FE71548-5420-4A02-AAC2-7949FF163DB3}" destId="{9EA16FBE-0581-45FD-BD48-8083B5173388}" srcOrd="0" destOrd="0" presId="urn:microsoft.com/office/officeart/2005/8/layout/vList5"/>
    <dgm:cxn modelId="{6AE3FEB9-CDDA-4860-8915-76FD5377C10E}" type="presParOf" srcId="{9FE71548-5420-4A02-AAC2-7949FF163DB3}" destId="{7FD7A680-166C-49C5-A074-BA64D8011533}" srcOrd="1" destOrd="0" presId="urn:microsoft.com/office/officeart/2005/8/layout/vList5"/>
    <dgm:cxn modelId="{B99DBAAA-794D-4E4B-A47F-A3D6CD1D2E02}" type="presParOf" srcId="{9E60234A-798D-4562-B176-418CED7CFB99}" destId="{D3C42BA9-965E-4780-BB14-12339E58E52E}" srcOrd="1" destOrd="0" presId="urn:microsoft.com/office/officeart/2005/8/layout/vList5"/>
    <dgm:cxn modelId="{5C62A550-4E6F-447F-A67F-5242896F6ABF}" type="presParOf" srcId="{9E60234A-798D-4562-B176-418CED7CFB99}" destId="{5E6FDBA8-A3CD-4045-BF05-0D5C668D6D29}" srcOrd="2" destOrd="0" presId="urn:microsoft.com/office/officeart/2005/8/layout/vList5"/>
    <dgm:cxn modelId="{11B9C3D9-8307-458E-82B0-0389C9BE2A3C}" type="presParOf" srcId="{5E6FDBA8-A3CD-4045-BF05-0D5C668D6D29}" destId="{077395EA-F20A-4D98-B515-7CA67504F0AF}" srcOrd="0" destOrd="0" presId="urn:microsoft.com/office/officeart/2005/8/layout/vList5"/>
    <dgm:cxn modelId="{B8555CC0-AB7D-4C6C-8FA2-08CB44F9905D}" type="presParOf" srcId="{5E6FDBA8-A3CD-4045-BF05-0D5C668D6D29}" destId="{339CAA4B-5E37-4B88-BD0C-580D41B3C425}" srcOrd="1" destOrd="0" presId="urn:microsoft.com/office/officeart/2005/8/layout/vList5"/>
    <dgm:cxn modelId="{BCCC7BCC-A77A-493A-9807-0964FE099FA8}" type="presParOf" srcId="{9E60234A-798D-4562-B176-418CED7CFB99}" destId="{9652214B-D269-427F-9627-1E62D18BF2C4}" srcOrd="3" destOrd="0" presId="urn:microsoft.com/office/officeart/2005/8/layout/vList5"/>
    <dgm:cxn modelId="{B8BC4964-23C3-4D90-B53B-7B6FEBB4A162}" type="presParOf" srcId="{9E60234A-798D-4562-B176-418CED7CFB99}" destId="{5A1C4521-0283-4470-BC1F-77A99A446263}" srcOrd="4" destOrd="0" presId="urn:microsoft.com/office/officeart/2005/8/layout/vList5"/>
    <dgm:cxn modelId="{A676D46D-7983-4E79-A079-44C66A7FA0DD}" type="presParOf" srcId="{5A1C4521-0283-4470-BC1F-77A99A446263}" destId="{8E7B1399-CA75-4907-A4BF-361974A3F5F4}" srcOrd="0" destOrd="0" presId="urn:microsoft.com/office/officeart/2005/8/layout/vList5"/>
    <dgm:cxn modelId="{9BE44EE9-F762-45C2-BCA8-ED52CC5D6E31}" type="presParOf" srcId="{5A1C4521-0283-4470-BC1F-77A99A446263}" destId="{A44DF458-BCED-4F32-94D8-BBA5B30B0839}" srcOrd="1" destOrd="0" presId="urn:microsoft.com/office/officeart/2005/8/layout/vList5"/>
    <dgm:cxn modelId="{032A2A49-1D15-4D71-B4F2-963C041EB16D}" type="presParOf" srcId="{9E60234A-798D-4562-B176-418CED7CFB99}" destId="{2F4439A8-685E-4A2F-B364-9944BD1707E3}" srcOrd="5" destOrd="0" presId="urn:microsoft.com/office/officeart/2005/8/layout/vList5"/>
    <dgm:cxn modelId="{1C59BD26-AEE2-4740-BAD1-8460673C6E70}" type="presParOf" srcId="{9E60234A-798D-4562-B176-418CED7CFB99}" destId="{AC7EC750-8D4E-4B9F-BAD7-FDE553CD9526}" srcOrd="6" destOrd="0" presId="urn:microsoft.com/office/officeart/2005/8/layout/vList5"/>
    <dgm:cxn modelId="{B00BD9CC-84CD-4304-9C47-F2A1A5A311B8}" type="presParOf" srcId="{AC7EC750-8D4E-4B9F-BAD7-FDE553CD9526}" destId="{59A80233-563C-4234-A06D-7D7D7F22438D}" srcOrd="0" destOrd="0" presId="urn:microsoft.com/office/officeart/2005/8/layout/vList5"/>
    <dgm:cxn modelId="{114DA050-0029-4F44-81F9-6DBBBE310A11}" type="presParOf" srcId="{AC7EC750-8D4E-4B9F-BAD7-FDE553CD9526}" destId="{4AE312A5-109A-4CCB-94F7-AFDE9965FDC0}"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F477B-73B7-4124-84A9-B81029BCD847}">
      <dsp:nvSpPr>
        <dsp:cNvPr id="0" name=""/>
        <dsp:cNvSpPr/>
      </dsp:nvSpPr>
      <dsp:spPr>
        <a:xfrm>
          <a:off x="4338" y="327162"/>
          <a:ext cx="2064586" cy="1422500"/>
        </a:xfrm>
        <a:prstGeom prst="round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E632A-AB2E-49A8-8A5C-4F6B0442B9F4}">
      <dsp:nvSpPr>
        <dsp:cNvPr id="0" name=""/>
        <dsp:cNvSpPr/>
      </dsp:nvSpPr>
      <dsp:spPr>
        <a:xfrm>
          <a:off x="4338" y="1749663"/>
          <a:ext cx="2064586" cy="76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just" defTabSz="711200">
            <a:lnSpc>
              <a:spcPct val="90000"/>
            </a:lnSpc>
            <a:spcBef>
              <a:spcPct val="0"/>
            </a:spcBef>
            <a:spcAft>
              <a:spcPct val="35000"/>
            </a:spcAft>
          </a:pPr>
          <a:r>
            <a:rPr lang="en-US" sz="1600" kern="1200" dirty="0" smtClean="0"/>
            <a:t>Easy access to high speed and cheap connection</a:t>
          </a:r>
          <a:endParaRPr lang="en-US" sz="1600" kern="1200" dirty="0"/>
        </a:p>
      </dsp:txBody>
      <dsp:txXfrm>
        <a:off x="4338" y="1749663"/>
        <a:ext cx="2064586" cy="765961"/>
      </dsp:txXfrm>
    </dsp:sp>
    <dsp:sp modelId="{80C90D32-AFF8-46AA-8F12-2F95F3742812}">
      <dsp:nvSpPr>
        <dsp:cNvPr id="0" name=""/>
        <dsp:cNvSpPr/>
      </dsp:nvSpPr>
      <dsp:spPr>
        <a:xfrm>
          <a:off x="2275470" y="327162"/>
          <a:ext cx="2064586" cy="1422500"/>
        </a:xfrm>
        <a:prstGeom prst="round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110312-BF94-4D6F-A817-AC4D420658DB}">
      <dsp:nvSpPr>
        <dsp:cNvPr id="0" name=""/>
        <dsp:cNvSpPr/>
      </dsp:nvSpPr>
      <dsp:spPr>
        <a:xfrm>
          <a:off x="2275470" y="1749663"/>
          <a:ext cx="2064586" cy="76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just" defTabSz="711200">
            <a:lnSpc>
              <a:spcPct val="90000"/>
            </a:lnSpc>
            <a:spcBef>
              <a:spcPct val="0"/>
            </a:spcBef>
            <a:spcAft>
              <a:spcPct val="35000"/>
            </a:spcAft>
          </a:pPr>
          <a:r>
            <a:rPr lang="en-US" sz="1600" kern="1200" dirty="0" smtClean="0"/>
            <a:t>Availability of cheap storage</a:t>
          </a:r>
          <a:endParaRPr lang="en-US" sz="1600" kern="1200" dirty="0"/>
        </a:p>
      </dsp:txBody>
      <dsp:txXfrm>
        <a:off x="2275470" y="1749663"/>
        <a:ext cx="2064586" cy="765961"/>
      </dsp:txXfrm>
    </dsp:sp>
    <dsp:sp modelId="{346935A0-3DDB-4552-B713-79661CBD9509}">
      <dsp:nvSpPr>
        <dsp:cNvPr id="0" name=""/>
        <dsp:cNvSpPr/>
      </dsp:nvSpPr>
      <dsp:spPr>
        <a:xfrm>
          <a:off x="4546603" y="327162"/>
          <a:ext cx="2064586" cy="1422500"/>
        </a:xfrm>
        <a:prstGeom prst="round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D313D7-2FDA-4610-A494-40ABE715F6EA}">
      <dsp:nvSpPr>
        <dsp:cNvPr id="0" name=""/>
        <dsp:cNvSpPr/>
      </dsp:nvSpPr>
      <dsp:spPr>
        <a:xfrm>
          <a:off x="4546603" y="1749663"/>
          <a:ext cx="2064586" cy="76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just" defTabSz="711200">
            <a:lnSpc>
              <a:spcPct val="90000"/>
            </a:lnSpc>
            <a:spcBef>
              <a:spcPct val="0"/>
            </a:spcBef>
            <a:spcAft>
              <a:spcPct val="35000"/>
            </a:spcAft>
          </a:pPr>
          <a:r>
            <a:rPr lang="en-US" altLang="zh-CN" sz="1600" kern="1200" dirty="0" smtClean="0"/>
            <a:t>Smart sensors and devices comes of age</a:t>
          </a:r>
          <a:endParaRPr lang="en-US" sz="1600" kern="1200" dirty="0"/>
        </a:p>
      </dsp:txBody>
      <dsp:txXfrm>
        <a:off x="4546603" y="1749663"/>
        <a:ext cx="2064586" cy="765961"/>
      </dsp:txXfrm>
    </dsp:sp>
    <dsp:sp modelId="{57E98DF6-9F9E-4280-BDEB-0F84DC07C1FA}">
      <dsp:nvSpPr>
        <dsp:cNvPr id="0" name=""/>
        <dsp:cNvSpPr/>
      </dsp:nvSpPr>
      <dsp:spPr>
        <a:xfrm>
          <a:off x="6822074" y="327162"/>
          <a:ext cx="2064586" cy="1422500"/>
        </a:xfrm>
        <a:prstGeom prst="roundRect">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B7F07E-FF47-4AF3-980D-395B89742D2F}">
      <dsp:nvSpPr>
        <dsp:cNvPr id="0" name=""/>
        <dsp:cNvSpPr/>
      </dsp:nvSpPr>
      <dsp:spPr>
        <a:xfrm>
          <a:off x="6817735" y="1749663"/>
          <a:ext cx="2064586" cy="76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just" defTabSz="711200">
            <a:lnSpc>
              <a:spcPct val="90000"/>
            </a:lnSpc>
            <a:spcBef>
              <a:spcPct val="0"/>
            </a:spcBef>
            <a:spcAft>
              <a:spcPct val="35000"/>
            </a:spcAft>
          </a:pPr>
          <a:r>
            <a:rPr lang="en-US" sz="1600" kern="1200" dirty="0" smtClean="0"/>
            <a:t>Easily available and increasing computational power</a:t>
          </a:r>
          <a:endParaRPr lang="en-US" sz="1600" kern="1200" dirty="0"/>
        </a:p>
      </dsp:txBody>
      <dsp:txXfrm>
        <a:off x="6817735" y="1749663"/>
        <a:ext cx="2064586" cy="7659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98DF6-9F9E-4280-BDEB-0F84DC07C1FA}">
      <dsp:nvSpPr>
        <dsp:cNvPr id="0" name=""/>
        <dsp:cNvSpPr/>
      </dsp:nvSpPr>
      <dsp:spPr>
        <a:xfrm>
          <a:off x="3174728" y="247055"/>
          <a:ext cx="2083787" cy="1435729"/>
        </a:xfrm>
        <a:prstGeom prst="round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B7F07E-FF47-4AF3-980D-395B89742D2F}">
      <dsp:nvSpPr>
        <dsp:cNvPr id="0" name=""/>
        <dsp:cNvSpPr/>
      </dsp:nvSpPr>
      <dsp:spPr>
        <a:xfrm>
          <a:off x="5266768" y="607162"/>
          <a:ext cx="2989277" cy="815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just" defTabSz="711200">
            <a:lnSpc>
              <a:spcPct val="90000"/>
            </a:lnSpc>
            <a:spcBef>
              <a:spcPct val="0"/>
            </a:spcBef>
            <a:spcAft>
              <a:spcPct val="35000"/>
            </a:spcAft>
          </a:pPr>
          <a:r>
            <a:rPr lang="en-US" sz="1600" kern="1200" dirty="0" smtClean="0"/>
            <a:t>Ever changing and rapidly business environment </a:t>
          </a:r>
          <a:endParaRPr lang="en-US" sz="1600" kern="1200" dirty="0"/>
        </a:p>
      </dsp:txBody>
      <dsp:txXfrm>
        <a:off x="5266768" y="607162"/>
        <a:ext cx="2989277" cy="8157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7A680-166C-49C5-A074-BA64D8011533}">
      <dsp:nvSpPr>
        <dsp:cNvPr id="0" name=""/>
        <dsp:cNvSpPr/>
      </dsp:nvSpPr>
      <dsp:spPr>
        <a:xfrm rot="5400000">
          <a:off x="4761008" y="-1881410"/>
          <a:ext cx="915267" cy="491166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What happened?</a:t>
          </a:r>
          <a:endParaRPr lang="en-US" sz="1800" kern="1200" dirty="0"/>
        </a:p>
        <a:p>
          <a:pPr marL="171450" lvl="1" indent="-171450" algn="l" defTabSz="800100">
            <a:lnSpc>
              <a:spcPct val="90000"/>
            </a:lnSpc>
            <a:spcBef>
              <a:spcPct val="0"/>
            </a:spcBef>
            <a:spcAft>
              <a:spcPct val="15000"/>
            </a:spcAft>
            <a:buChar char="••"/>
          </a:pPr>
          <a:r>
            <a:rPr lang="en-US" sz="1800" kern="1200" dirty="0" smtClean="0"/>
            <a:t>Uses historical data to give a perspective of what is going on</a:t>
          </a:r>
          <a:endParaRPr lang="en-US" sz="1800" kern="1200" dirty="0"/>
        </a:p>
      </dsp:txBody>
      <dsp:txXfrm rot="-5400000">
        <a:off x="2762811" y="161467"/>
        <a:ext cx="4866982" cy="825907"/>
      </dsp:txXfrm>
    </dsp:sp>
    <dsp:sp modelId="{9EA16FBE-0581-45FD-BD48-8083B5173388}">
      <dsp:nvSpPr>
        <dsp:cNvPr id="0" name=""/>
        <dsp:cNvSpPr/>
      </dsp:nvSpPr>
      <dsp:spPr>
        <a:xfrm>
          <a:off x="0" y="2378"/>
          <a:ext cx="2762810" cy="11440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Descriptive Analytics</a:t>
          </a:r>
          <a:endParaRPr lang="en-US" sz="3200" kern="1200" dirty="0"/>
        </a:p>
      </dsp:txBody>
      <dsp:txXfrm>
        <a:off x="55850" y="58228"/>
        <a:ext cx="2651110" cy="1032383"/>
      </dsp:txXfrm>
    </dsp:sp>
    <dsp:sp modelId="{339CAA4B-5E37-4B88-BD0C-580D41B3C425}">
      <dsp:nvSpPr>
        <dsp:cNvPr id="0" name=""/>
        <dsp:cNvSpPr/>
      </dsp:nvSpPr>
      <dsp:spPr>
        <a:xfrm rot="5400000">
          <a:off x="4761008" y="-680122"/>
          <a:ext cx="915267" cy="491166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Why did it happen?</a:t>
          </a:r>
          <a:endParaRPr lang="en-US" sz="1800" kern="1200" dirty="0"/>
        </a:p>
        <a:p>
          <a:pPr marL="171450" lvl="1" indent="-171450" algn="l" defTabSz="800100">
            <a:lnSpc>
              <a:spcPct val="90000"/>
            </a:lnSpc>
            <a:spcBef>
              <a:spcPct val="0"/>
            </a:spcBef>
            <a:spcAft>
              <a:spcPct val="15000"/>
            </a:spcAft>
            <a:buChar char="••"/>
          </a:pPr>
          <a:r>
            <a:rPr lang="en-US" sz="1800" kern="1200" dirty="0" smtClean="0"/>
            <a:t>What and why it went wrong?</a:t>
          </a:r>
          <a:endParaRPr lang="en-US" sz="1800" kern="1200" dirty="0"/>
        </a:p>
      </dsp:txBody>
      <dsp:txXfrm rot="-5400000">
        <a:off x="2762811" y="1362755"/>
        <a:ext cx="4866982" cy="825907"/>
      </dsp:txXfrm>
    </dsp:sp>
    <dsp:sp modelId="{077395EA-F20A-4D98-B515-7CA67504F0AF}">
      <dsp:nvSpPr>
        <dsp:cNvPr id="0" name=""/>
        <dsp:cNvSpPr/>
      </dsp:nvSpPr>
      <dsp:spPr>
        <a:xfrm>
          <a:off x="0" y="1203666"/>
          <a:ext cx="2762810" cy="11440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Diagnostic Analytics</a:t>
          </a:r>
          <a:endParaRPr lang="en-US" sz="3200" kern="1200" dirty="0"/>
        </a:p>
      </dsp:txBody>
      <dsp:txXfrm>
        <a:off x="55850" y="1259516"/>
        <a:ext cx="2651110" cy="1032383"/>
      </dsp:txXfrm>
    </dsp:sp>
    <dsp:sp modelId="{A44DF458-BCED-4F32-94D8-BBA5B30B0839}">
      <dsp:nvSpPr>
        <dsp:cNvPr id="0" name=""/>
        <dsp:cNvSpPr/>
      </dsp:nvSpPr>
      <dsp:spPr>
        <a:xfrm rot="5400000">
          <a:off x="4761008" y="521165"/>
          <a:ext cx="915267" cy="491166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What is going to happen?</a:t>
          </a:r>
          <a:endParaRPr lang="en-US" sz="1800" kern="1200" dirty="0"/>
        </a:p>
        <a:p>
          <a:pPr marL="171450" lvl="1" indent="-171450" algn="l" defTabSz="800100">
            <a:lnSpc>
              <a:spcPct val="90000"/>
            </a:lnSpc>
            <a:spcBef>
              <a:spcPct val="0"/>
            </a:spcBef>
            <a:spcAft>
              <a:spcPct val="15000"/>
            </a:spcAft>
            <a:buChar char="••"/>
          </a:pPr>
          <a:r>
            <a:rPr lang="en-US" sz="1800" kern="1200" dirty="0" smtClean="0"/>
            <a:t>Building mathematical model using historical data</a:t>
          </a:r>
          <a:endParaRPr lang="en-US" sz="1800" kern="1200" dirty="0"/>
        </a:p>
      </dsp:txBody>
      <dsp:txXfrm rot="-5400000">
        <a:off x="2762811" y="2564042"/>
        <a:ext cx="4866982" cy="825907"/>
      </dsp:txXfrm>
    </dsp:sp>
    <dsp:sp modelId="{8E7B1399-CA75-4907-A4BF-361974A3F5F4}">
      <dsp:nvSpPr>
        <dsp:cNvPr id="0" name=""/>
        <dsp:cNvSpPr/>
      </dsp:nvSpPr>
      <dsp:spPr>
        <a:xfrm>
          <a:off x="0" y="2404954"/>
          <a:ext cx="2762810" cy="11440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Predictive Analytics</a:t>
          </a:r>
          <a:endParaRPr lang="en-US" sz="3200" kern="1200" dirty="0"/>
        </a:p>
      </dsp:txBody>
      <dsp:txXfrm>
        <a:off x="55850" y="2460804"/>
        <a:ext cx="2651110" cy="1032383"/>
      </dsp:txXfrm>
    </dsp:sp>
    <dsp:sp modelId="{4AE312A5-109A-4CCB-94F7-AFDE9965FDC0}">
      <dsp:nvSpPr>
        <dsp:cNvPr id="0" name=""/>
        <dsp:cNvSpPr/>
      </dsp:nvSpPr>
      <dsp:spPr>
        <a:xfrm rot="5400000">
          <a:off x="4761008" y="1722453"/>
          <a:ext cx="915267" cy="491166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What could we do about it?</a:t>
          </a:r>
          <a:endParaRPr lang="en-US" sz="1800" kern="1200" dirty="0"/>
        </a:p>
        <a:p>
          <a:pPr marL="171450" lvl="1" indent="-171450" algn="l" defTabSz="800100">
            <a:lnSpc>
              <a:spcPct val="90000"/>
            </a:lnSpc>
            <a:spcBef>
              <a:spcPct val="0"/>
            </a:spcBef>
            <a:spcAft>
              <a:spcPct val="15000"/>
            </a:spcAft>
            <a:buChar char="••"/>
          </a:pPr>
          <a:r>
            <a:rPr lang="en-US" sz="1800" kern="1200" dirty="0" smtClean="0"/>
            <a:t>Find the best actions to achieve desired goal</a:t>
          </a:r>
          <a:endParaRPr lang="en-US" sz="1800" kern="1200" dirty="0"/>
        </a:p>
      </dsp:txBody>
      <dsp:txXfrm rot="-5400000">
        <a:off x="2762811" y="3765330"/>
        <a:ext cx="4866982" cy="825907"/>
      </dsp:txXfrm>
    </dsp:sp>
    <dsp:sp modelId="{59A80233-563C-4234-A06D-7D7D7F22438D}">
      <dsp:nvSpPr>
        <dsp:cNvPr id="0" name=""/>
        <dsp:cNvSpPr/>
      </dsp:nvSpPr>
      <dsp:spPr>
        <a:xfrm>
          <a:off x="0" y="3606242"/>
          <a:ext cx="2762810" cy="11440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Prescriptive Analytics</a:t>
          </a:r>
          <a:endParaRPr lang="en-US" sz="3200" kern="1200" dirty="0"/>
        </a:p>
      </dsp:txBody>
      <dsp:txXfrm>
        <a:off x="55850" y="3662092"/>
        <a:ext cx="2651110" cy="1032383"/>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170717" cy="480597"/>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SG"/>
          </a:p>
        </p:txBody>
      </p:sp>
      <p:sp>
        <p:nvSpPr>
          <p:cNvPr id="3" name="Date Placeholder 2"/>
          <p:cNvSpPr>
            <a:spLocks noGrp="1"/>
          </p:cNvSpPr>
          <p:nvPr>
            <p:ph type="dt" sz="quarter" idx="1"/>
          </p:nvPr>
        </p:nvSpPr>
        <p:spPr>
          <a:xfrm>
            <a:off x="4142775" y="3"/>
            <a:ext cx="3170717" cy="480597"/>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FE7D71A-6D82-43DC-946A-FAD4B282895A}" type="datetime1">
              <a:rPr lang="en-US"/>
              <a:pPr/>
              <a:t>10/11/2018</a:t>
            </a:fld>
            <a:endParaRPr lang="en-SG"/>
          </a:p>
        </p:txBody>
      </p:sp>
      <p:sp>
        <p:nvSpPr>
          <p:cNvPr id="4" name="Footer Placeholder 3"/>
          <p:cNvSpPr>
            <a:spLocks noGrp="1"/>
          </p:cNvSpPr>
          <p:nvPr>
            <p:ph type="ftr" sz="quarter" idx="2"/>
          </p:nvPr>
        </p:nvSpPr>
        <p:spPr>
          <a:xfrm>
            <a:off x="2" y="9119069"/>
            <a:ext cx="3170717" cy="480596"/>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SG"/>
          </a:p>
        </p:txBody>
      </p:sp>
      <p:sp>
        <p:nvSpPr>
          <p:cNvPr id="5" name="Slide Number Placeholder 4"/>
          <p:cNvSpPr>
            <a:spLocks noGrp="1"/>
          </p:cNvSpPr>
          <p:nvPr>
            <p:ph type="sldNum" sz="quarter" idx="3"/>
          </p:nvPr>
        </p:nvSpPr>
        <p:spPr>
          <a:xfrm>
            <a:off x="4142775" y="9119069"/>
            <a:ext cx="3170717" cy="480596"/>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778D4BCA-5011-4EE4-A980-44C80976FA5C}" type="slidenum">
              <a:rPr lang="en-SG"/>
              <a:pPr/>
              <a:t>‹#›</a:t>
            </a:fld>
            <a:endParaRPr lang="en-SG"/>
          </a:p>
        </p:txBody>
      </p:sp>
    </p:spTree>
    <p:extLst>
      <p:ext uri="{BB962C8B-B14F-4D97-AF65-F5344CB8AC3E}">
        <p14:creationId xmlns:p14="http://schemas.microsoft.com/office/powerpoint/2010/main" val="113681600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170717" cy="480597"/>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SG"/>
          </a:p>
        </p:txBody>
      </p:sp>
      <p:sp>
        <p:nvSpPr>
          <p:cNvPr id="3" name="Date Placeholder 2"/>
          <p:cNvSpPr>
            <a:spLocks noGrp="1"/>
          </p:cNvSpPr>
          <p:nvPr>
            <p:ph type="dt" idx="1"/>
          </p:nvPr>
        </p:nvSpPr>
        <p:spPr>
          <a:xfrm>
            <a:off x="4142775" y="3"/>
            <a:ext cx="3170717" cy="480597"/>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17FDC6FC-9D7D-4E43-B38E-AF7A14426C92}" type="datetime1">
              <a:rPr lang="en-US"/>
              <a:pPr/>
              <a:t>10/11/2018</a:t>
            </a:fld>
            <a:endParaRPr lang="en-SG"/>
          </a:p>
        </p:txBody>
      </p:sp>
      <p:sp>
        <p:nvSpPr>
          <p:cNvPr id="4" name="Slide Image Placeholder 3"/>
          <p:cNvSpPr>
            <a:spLocks noGrp="1" noRot="1" noChangeAspect="1"/>
          </p:cNvSpPr>
          <p:nvPr>
            <p:ph type="sldImg" idx="2"/>
          </p:nvPr>
        </p:nvSpPr>
        <p:spPr>
          <a:xfrm>
            <a:off x="1255713" y="719138"/>
            <a:ext cx="4803775" cy="3602037"/>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p:cNvSpPr>
            <a:spLocks noGrp="1"/>
          </p:cNvSpPr>
          <p:nvPr>
            <p:ph type="body" sz="quarter" idx="3"/>
          </p:nvPr>
        </p:nvSpPr>
        <p:spPr>
          <a:xfrm>
            <a:off x="731181" y="4560303"/>
            <a:ext cx="5852843" cy="4320770"/>
          </a:xfrm>
          <a:prstGeom prst="rect">
            <a:avLst/>
          </a:prstGeom>
        </p:spPr>
        <p:txBody>
          <a:bodyPr vert="horz" wrap="square" lIns="91440" tIns="45720" rIns="91440" bIns="45720" numCol="1" anchor="t" anchorCtr="0" compatLnSpc="1">
            <a:prstTxWarp prst="textNoShape">
              <a:avLst/>
            </a:prstTxWarp>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smtClean="0"/>
          </a:p>
        </p:txBody>
      </p:sp>
      <p:sp>
        <p:nvSpPr>
          <p:cNvPr id="6" name="Footer Placeholder 5"/>
          <p:cNvSpPr>
            <a:spLocks noGrp="1"/>
          </p:cNvSpPr>
          <p:nvPr>
            <p:ph type="ftr" sz="quarter" idx="4"/>
          </p:nvPr>
        </p:nvSpPr>
        <p:spPr>
          <a:xfrm>
            <a:off x="2" y="9119069"/>
            <a:ext cx="3170717" cy="480596"/>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SG"/>
          </a:p>
        </p:txBody>
      </p:sp>
      <p:sp>
        <p:nvSpPr>
          <p:cNvPr id="7" name="Slide Number Placeholder 6"/>
          <p:cNvSpPr>
            <a:spLocks noGrp="1"/>
          </p:cNvSpPr>
          <p:nvPr>
            <p:ph type="sldNum" sz="quarter" idx="5"/>
          </p:nvPr>
        </p:nvSpPr>
        <p:spPr>
          <a:xfrm>
            <a:off x="4142775" y="9119069"/>
            <a:ext cx="3170717" cy="480596"/>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893A9A7D-20A3-480A-A163-92D90AB2D81A}" type="slidenum">
              <a:rPr lang="en-SG"/>
              <a:pPr/>
              <a:t>‹#›</a:t>
            </a:fld>
            <a:endParaRPr lang="en-SG"/>
          </a:p>
        </p:txBody>
      </p:sp>
    </p:spTree>
    <p:extLst>
      <p:ext uri="{BB962C8B-B14F-4D97-AF65-F5344CB8AC3E}">
        <p14:creationId xmlns:p14="http://schemas.microsoft.com/office/powerpoint/2010/main" val="202165790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064984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66290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r>
              <a:rPr lang="en-SG" sz="1200" b="1" i="0" kern="1200" dirty="0" smtClean="0">
                <a:solidFill>
                  <a:schemeClr val="tx1"/>
                </a:solidFill>
                <a:effectLst/>
                <a:latin typeface="+mn-lt"/>
                <a:ea typeface="+mn-ea"/>
                <a:cs typeface="+mn-cs"/>
              </a:rPr>
              <a:t>Data collection</a:t>
            </a:r>
            <a:r>
              <a:rPr lang="en-SG" sz="1200" b="0" i="0" kern="1200" dirty="0" smtClean="0">
                <a:solidFill>
                  <a:schemeClr val="tx1"/>
                </a:solidFill>
                <a:effectLst/>
                <a:latin typeface="+mn-lt"/>
                <a:ea typeface="+mn-ea"/>
                <a:cs typeface="+mn-cs"/>
              </a:rPr>
              <a:t> is the process of </a:t>
            </a:r>
            <a:r>
              <a:rPr lang="en-SG" sz="1200" b="1" i="0" kern="1200" dirty="0" smtClean="0">
                <a:solidFill>
                  <a:schemeClr val="tx1"/>
                </a:solidFill>
                <a:effectLst/>
                <a:latin typeface="+mn-lt"/>
                <a:ea typeface="+mn-ea"/>
                <a:cs typeface="+mn-cs"/>
              </a:rPr>
              <a:t>gathering</a:t>
            </a:r>
            <a:r>
              <a:rPr lang="en-SG" sz="1200" b="0" i="0" kern="1200" dirty="0" smtClean="0">
                <a:solidFill>
                  <a:schemeClr val="tx1"/>
                </a:solidFill>
                <a:effectLst/>
                <a:latin typeface="+mn-lt"/>
                <a:ea typeface="+mn-ea"/>
                <a:cs typeface="+mn-cs"/>
              </a:rPr>
              <a:t> and measuring information on targeted variables in an established systematic fashion, which then enables one to answer the question and evaluate outcomes.</a:t>
            </a:r>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57085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r>
              <a:rPr lang="en-US" altLang="en-US" dirty="0" smtClean="0"/>
              <a:t>There</a:t>
            </a:r>
            <a:r>
              <a:rPr lang="en-US" altLang="en-US" baseline="0" dirty="0" smtClean="0"/>
              <a:t> are many different sources of data that can be analyzed. For Engineering Analytics, we are grounded on engineering applications. Hence, we will be mainly dealing with engineering data (e.g. sensor data) which are typically time series, unstructured, noisy and prone to missing data. Briefly explain about time series and unstructured and provide examples of such sensor data.  </a:t>
            </a:r>
            <a:endParaRPr lang="en-US" altLang="en-US" dirty="0"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836234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err="1" smtClean="0"/>
              <a:t>RemoteEye</a:t>
            </a:r>
            <a:r>
              <a:rPr lang="en-US" b="0" baseline="0" dirty="0" smtClean="0"/>
              <a:t> is a IoT project developed by a team of staff whose motivation came from an article in ST. </a:t>
            </a:r>
            <a:endParaRPr lang="en-SG" b="0" dirty="0" smtClean="0"/>
          </a:p>
          <a:p>
            <a:pPr marL="285750" indent="-285750">
              <a:buFont typeface="Arial" panose="020B0604020202020204" pitchFamily="34" charset="0"/>
              <a:buChar char="•"/>
            </a:pPr>
            <a:r>
              <a:rPr lang="en-SG" b="1" dirty="0" smtClean="0"/>
              <a:t>Motivation: </a:t>
            </a:r>
            <a:r>
              <a:rPr lang="en-SG" dirty="0" smtClean="0"/>
              <a:t>Elderly people who live alone are at risk of passing on without neighbours knowing. An article in the Straits Times on 10 April 2016 highlighted this social issue (Figure 1). </a:t>
            </a:r>
          </a:p>
          <a:p>
            <a:pPr marL="285750" indent="-285750">
              <a:buFont typeface="Arial" panose="020B0604020202020204" pitchFamily="34" charset="0"/>
              <a:buChar char="•"/>
            </a:pPr>
            <a:r>
              <a:rPr lang="en-SG" b="1" dirty="0" smtClean="0"/>
              <a:t>Scope: </a:t>
            </a:r>
            <a:r>
              <a:rPr lang="en-SG" dirty="0" smtClean="0"/>
              <a:t>In this proposed project, non-image based sensors shall be used to monitor the activities of these elderly people. Data collected from sensors can be used to facilitate activity-aware IoT applications. These applications can enable family members or neighbours to look out for their loved ones or their elderly neighbours.</a:t>
            </a:r>
            <a:endParaRPr lang="en-SG" dirty="0"/>
          </a:p>
        </p:txBody>
      </p:sp>
    </p:spTree>
    <p:extLst>
      <p:ext uri="{BB962C8B-B14F-4D97-AF65-F5344CB8AC3E}">
        <p14:creationId xmlns:p14="http://schemas.microsoft.com/office/powerpoint/2010/main" val="2051655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Briefly</a:t>
            </a:r>
            <a:r>
              <a:rPr lang="en-US" baseline="0" dirty="0" smtClean="0"/>
              <a:t> explain on each of the pointers.</a:t>
            </a:r>
          </a:p>
          <a:p>
            <a:pPr marL="0" indent="0">
              <a:buFont typeface="Arial" panose="020B0604020202020204" pitchFamily="34" charset="0"/>
              <a:buNone/>
            </a:pPr>
            <a:r>
              <a:rPr lang="en-US" baseline="0" dirty="0" smtClean="0"/>
              <a:t>Missing data – common in sensor data as explained earlier </a:t>
            </a:r>
          </a:p>
          <a:p>
            <a:pPr marL="0" indent="0">
              <a:buFont typeface="Arial" panose="020B0604020202020204" pitchFamily="34" charset="0"/>
              <a:buNone/>
            </a:pPr>
            <a:r>
              <a:rPr lang="en-US" baseline="0" dirty="0" smtClean="0"/>
              <a:t>Unacceptable format – e.g. an attribute is of date-time type imported as a string (polynomial)</a:t>
            </a:r>
          </a:p>
          <a:p>
            <a:pPr marL="0" indent="0">
              <a:buFont typeface="Arial" panose="020B0604020202020204" pitchFamily="34" charset="0"/>
              <a:buNone/>
            </a:pPr>
            <a:r>
              <a:rPr lang="en-US" baseline="0" dirty="0" smtClean="0"/>
              <a:t>Erroneous values – possibility due to sensor not properly calibrated</a:t>
            </a:r>
            <a:endParaRPr lang="en-SG" dirty="0"/>
          </a:p>
        </p:txBody>
      </p:sp>
    </p:spTree>
    <p:extLst>
      <p:ext uri="{BB962C8B-B14F-4D97-AF65-F5344CB8AC3E}">
        <p14:creationId xmlns:p14="http://schemas.microsoft.com/office/powerpoint/2010/main" val="1410709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SG" dirty="0"/>
          </a:p>
        </p:txBody>
      </p:sp>
    </p:spTree>
    <p:extLst>
      <p:ext uri="{BB962C8B-B14F-4D97-AF65-F5344CB8AC3E}">
        <p14:creationId xmlns:p14="http://schemas.microsoft.com/office/powerpoint/2010/main" val="581194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SG" dirty="0"/>
          </a:p>
        </p:txBody>
      </p:sp>
    </p:spTree>
    <p:extLst>
      <p:ext uri="{BB962C8B-B14F-4D97-AF65-F5344CB8AC3E}">
        <p14:creationId xmlns:p14="http://schemas.microsoft.com/office/powerpoint/2010/main" val="2028734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SG" dirty="0"/>
          </a:p>
        </p:txBody>
      </p:sp>
    </p:spTree>
    <p:extLst>
      <p:ext uri="{BB962C8B-B14F-4D97-AF65-F5344CB8AC3E}">
        <p14:creationId xmlns:p14="http://schemas.microsoft.com/office/powerpoint/2010/main" val="3458531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119408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2429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dirty="0"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388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Let the student</a:t>
            </a:r>
            <a:r>
              <a:rPr lang="en-US" baseline="0" dirty="0" smtClean="0"/>
              <a:t> watch the Google AI walk video</a:t>
            </a:r>
          </a:p>
          <a:p>
            <a:pPr marL="171450" indent="-171450">
              <a:buFont typeface="Arial" panose="020B0604020202020204" pitchFamily="34" charset="0"/>
              <a:buChar char="•"/>
            </a:pPr>
            <a:r>
              <a:rPr lang="en-US" baseline="0" dirty="0" smtClean="0"/>
              <a:t>Explain that the AI software is not taught to walk but learn on it own</a:t>
            </a:r>
          </a:p>
          <a:p>
            <a:pPr marL="171450" indent="-171450">
              <a:buFont typeface="Arial" panose="020B0604020202020204" pitchFamily="34" charset="0"/>
              <a:buChar char="•"/>
            </a:pPr>
            <a:r>
              <a:rPr lang="en-US" baseline="0" dirty="0" smtClean="0"/>
              <a:t>The real machine learning is to let the machine learn on its own</a:t>
            </a:r>
            <a:endParaRPr lang="en-SG" dirty="0"/>
          </a:p>
        </p:txBody>
      </p:sp>
    </p:spTree>
    <p:extLst>
      <p:ext uri="{BB962C8B-B14F-4D97-AF65-F5344CB8AC3E}">
        <p14:creationId xmlns:p14="http://schemas.microsoft.com/office/powerpoint/2010/main" val="1812821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Machine</a:t>
            </a:r>
            <a:r>
              <a:rPr lang="en-US" baseline="0" dirty="0" smtClean="0"/>
              <a:t> learning/AI such as Deep learning had gained so much improvement so much so that in 2015 is the last competition as the accuracy is already pretty high</a:t>
            </a:r>
            <a:endParaRPr lang="en-SG" dirty="0"/>
          </a:p>
        </p:txBody>
      </p:sp>
    </p:spTree>
    <p:extLst>
      <p:ext uri="{BB962C8B-B14F-4D97-AF65-F5344CB8AC3E}">
        <p14:creationId xmlns:p14="http://schemas.microsoft.com/office/powerpoint/2010/main" val="926229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dirty="0"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77104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dirty="0"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5147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r>
              <a:rPr lang="en-US" altLang="en-US" dirty="0" smtClean="0"/>
              <a:t>Emphasize that we are using the software </a:t>
            </a:r>
            <a:r>
              <a:rPr lang="en-US" altLang="en-US" b="1" dirty="0" smtClean="0"/>
              <a:t>RapidMiner</a:t>
            </a:r>
            <a:r>
              <a:rPr lang="en-US" altLang="en-US" dirty="0" smtClean="0"/>
              <a:t> in this subject to fulfill the intended learning outcomes. As for  programming knowledge and skills, it is mainly graphical programming (icon-based), hence all ENG students should be able to pick up easily, and not be bogged down</a:t>
            </a:r>
            <a:r>
              <a:rPr lang="en-US" altLang="en-US" baseline="0" dirty="0" smtClean="0"/>
              <a:t> by coding. Instead, the emphasis of the subject is on going through the data analytics process, starting from asking a question, to data collection and all the way till presenting the data (visualization) and coming to a conclusion to the question.</a:t>
            </a:r>
            <a:endParaRPr lang="en-US" altLang="en-US" dirty="0"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61145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318214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r>
              <a:rPr lang="en-US" altLang="en-US" dirty="0" smtClean="0"/>
              <a:t>Data Analytics has been identified as one of those</a:t>
            </a:r>
            <a:r>
              <a:rPr lang="en-US" altLang="en-US" baseline="0" dirty="0" smtClean="0"/>
              <a:t> emerging trends in the SkillsFuture skills framework for the Electronics industry. With Industrial IoT, there will be tremendous amount of data (sensor data) collected from industrial systems, such as robots, PLCs and machines. Eventually, these data needs to be analyzed in order to help improve the efficiency of the manufacturing process. </a:t>
            </a:r>
          </a:p>
          <a:p>
            <a:pPr eaLnBrk="1" hangingPunct="1">
              <a:spcBef>
                <a:spcPct val="0"/>
              </a:spcBef>
            </a:pPr>
            <a:endParaRPr lang="en-US" altLang="en-US" baseline="0" dirty="0" smtClean="0"/>
          </a:p>
          <a:p>
            <a:pPr eaLnBrk="1" hangingPunct="1">
              <a:spcBef>
                <a:spcPct val="0"/>
              </a:spcBef>
            </a:pPr>
            <a:r>
              <a:rPr lang="en-US" altLang="en-US" baseline="0" dirty="0" smtClean="0"/>
              <a:t>Engineering Analytics is basically Data Analytics, but grounded in engineering applications. </a:t>
            </a:r>
            <a:endParaRPr lang="en-US" altLang="en-US" dirty="0"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20285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r>
              <a:rPr lang="en-US" altLang="en-US" dirty="0" smtClean="0"/>
              <a:t>Emphasize the importance of the flow diagram as this is the process in which students will be going through. </a:t>
            </a:r>
          </a:p>
          <a:p>
            <a:pPr eaLnBrk="1" hangingPunct="1">
              <a:spcBef>
                <a:spcPct val="0"/>
              </a:spcBef>
            </a:pPr>
            <a:r>
              <a:rPr lang="en-US" altLang="en-US" dirty="0" smtClean="0"/>
              <a:t>Data Analytics starts from </a:t>
            </a:r>
            <a:r>
              <a:rPr lang="en-US" altLang="en-US" b="1" dirty="0" smtClean="0"/>
              <a:t>asking a question</a:t>
            </a:r>
            <a:r>
              <a:rPr lang="en-US" altLang="en-US" dirty="0" smtClean="0"/>
              <a:t>. Based on the question, the appropriate form of data transformation can then be determined. </a:t>
            </a:r>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910399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r>
              <a:rPr lang="en-US" altLang="en-US" dirty="0" smtClean="0"/>
              <a:t>Data Analytics is not something new. It</a:t>
            </a:r>
            <a:r>
              <a:rPr lang="en-US" altLang="en-US" baseline="0" dirty="0" smtClean="0"/>
              <a:t> has been there all the while, now there is a buzzword and the hype surrounding it. This slide shows the combination of factors that highlights the emergence of the current trends on data analytics.   </a:t>
            </a:r>
            <a:endParaRPr lang="en-US" altLang="en-US" dirty="0"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2396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r>
              <a:rPr lang="en-US" altLang="en-US" dirty="0" smtClean="0"/>
              <a:t>In this subject, we will focus more on descriptive analytics (“Tell a story”) and a small portion on prescriptive analytics. </a:t>
            </a:r>
          </a:p>
          <a:p>
            <a:pPr eaLnBrk="1" hangingPunct="1">
              <a:spcBef>
                <a:spcPct val="0"/>
              </a:spcBef>
            </a:pPr>
            <a:r>
              <a:rPr lang="en-US" altLang="en-US" dirty="0" smtClean="0"/>
              <a:t>Good to provide an example for each type of analytics. </a:t>
            </a:r>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523894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5"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9FD91EFE-98B8-408A-8858-67065B4C71B5}" type="slidenum">
              <a:rPr lang="en-US" altLang="en-US"/>
              <a:pPr>
                <a:defRPr/>
              </a:pPr>
              <a:t>‹#›</a:t>
            </a:fld>
            <a:endParaRPr lang="en-US" altLang="en-US"/>
          </a:p>
        </p:txBody>
      </p:sp>
    </p:spTree>
    <p:extLst>
      <p:ext uri="{BB962C8B-B14F-4D97-AF65-F5344CB8AC3E}">
        <p14:creationId xmlns:p14="http://schemas.microsoft.com/office/powerpoint/2010/main" val="1995311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668CF266-5365-4920-B7F9-2BEBCD166134}" type="slidenum">
              <a:rPr lang="en-US" altLang="en-US"/>
              <a:pPr>
                <a:defRPr/>
              </a:pPr>
              <a:t>‹#›</a:t>
            </a:fld>
            <a:endParaRPr lang="en-US" altLang="en-US"/>
          </a:p>
        </p:txBody>
      </p:sp>
    </p:spTree>
    <p:extLst>
      <p:ext uri="{BB962C8B-B14F-4D97-AF65-F5344CB8AC3E}">
        <p14:creationId xmlns:p14="http://schemas.microsoft.com/office/powerpoint/2010/main" val="2806566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A99BA593-D707-4A6A-92A7-70ADC55BB8DC}" type="slidenum">
              <a:rPr lang="en-US" altLang="en-US"/>
              <a:pPr>
                <a:defRPr/>
              </a:pPr>
              <a:t>‹#›</a:t>
            </a:fld>
            <a:endParaRPr lang="en-US" altLang="en-US"/>
          </a:p>
        </p:txBody>
      </p:sp>
    </p:spTree>
    <p:extLst>
      <p:ext uri="{BB962C8B-B14F-4D97-AF65-F5344CB8AC3E}">
        <p14:creationId xmlns:p14="http://schemas.microsoft.com/office/powerpoint/2010/main" val="1193833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508788"/>
            <a:ext cx="8496944" cy="614197"/>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2411015"/>
            <a:ext cx="8496944" cy="3994316"/>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2846534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a:xfrm>
            <a:off x="5843588" y="6356350"/>
            <a:ext cx="2895600" cy="365125"/>
          </a:xfrm>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a:xfrm>
            <a:off x="3436938" y="6356350"/>
            <a:ext cx="2133600" cy="365125"/>
          </a:xfrm>
        </p:spPr>
        <p:txBody>
          <a:bodyPr/>
          <a:lstStyle>
            <a:lvl1pPr algn="ctr">
              <a:defRPr/>
            </a:lvl1pPr>
          </a:lstStyle>
          <a:p>
            <a:pPr>
              <a:defRPr/>
            </a:pPr>
            <a:endParaRPr lang="en-US"/>
          </a:p>
        </p:txBody>
      </p:sp>
    </p:spTree>
    <p:extLst>
      <p:ext uri="{BB962C8B-B14F-4D97-AF65-F5344CB8AC3E}">
        <p14:creationId xmlns:p14="http://schemas.microsoft.com/office/powerpoint/2010/main" val="2685637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48" indent="0">
              <a:buNone/>
              <a:defRPr sz="1800">
                <a:solidFill>
                  <a:schemeClr val="tx1">
                    <a:tint val="75000"/>
                  </a:schemeClr>
                </a:solidFill>
              </a:defRPr>
            </a:lvl2pPr>
            <a:lvl3pPr marL="914296" indent="0">
              <a:buNone/>
              <a:defRPr sz="1600">
                <a:solidFill>
                  <a:schemeClr val="tx1">
                    <a:tint val="75000"/>
                  </a:schemeClr>
                </a:solidFill>
              </a:defRPr>
            </a:lvl3pPr>
            <a:lvl4pPr marL="1371445" indent="0">
              <a:buNone/>
              <a:defRPr sz="1400">
                <a:solidFill>
                  <a:schemeClr val="tx1">
                    <a:tint val="75000"/>
                  </a:schemeClr>
                </a:solidFill>
              </a:defRPr>
            </a:lvl4pPr>
            <a:lvl5pPr marL="1828592" indent="0">
              <a:buNone/>
              <a:defRPr sz="1400">
                <a:solidFill>
                  <a:schemeClr val="tx1">
                    <a:tint val="75000"/>
                  </a:schemeClr>
                </a:solidFill>
              </a:defRPr>
            </a:lvl5pPr>
            <a:lvl6pPr marL="2285740" indent="0">
              <a:buNone/>
              <a:defRPr sz="1400">
                <a:solidFill>
                  <a:schemeClr val="tx1">
                    <a:tint val="75000"/>
                  </a:schemeClr>
                </a:solidFill>
              </a:defRPr>
            </a:lvl6pPr>
            <a:lvl7pPr marL="2742888" indent="0">
              <a:buNone/>
              <a:defRPr sz="1400">
                <a:solidFill>
                  <a:schemeClr val="tx1">
                    <a:tint val="75000"/>
                  </a:schemeClr>
                </a:solidFill>
              </a:defRPr>
            </a:lvl7pPr>
            <a:lvl8pPr marL="3200036" indent="0">
              <a:buNone/>
              <a:defRPr sz="1400">
                <a:solidFill>
                  <a:schemeClr val="tx1">
                    <a:tint val="75000"/>
                  </a:schemeClr>
                </a:solidFill>
              </a:defRPr>
            </a:lvl8pPr>
            <a:lvl9pPr marL="365718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07D44743-9B6A-40B5-9908-38FB6FB1F43C}" type="slidenum">
              <a:rPr lang="en-US" altLang="en-US"/>
              <a:pPr>
                <a:defRPr/>
              </a:pPr>
              <a:t>‹#›</a:t>
            </a:fld>
            <a:endParaRPr lang="en-US" altLang="en-US"/>
          </a:p>
        </p:txBody>
      </p:sp>
    </p:spTree>
    <p:extLst>
      <p:ext uri="{BB962C8B-B14F-4D97-AF65-F5344CB8AC3E}">
        <p14:creationId xmlns:p14="http://schemas.microsoft.com/office/powerpoint/2010/main" val="1083761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r>
              <a:rPr lang="en-US"/>
              <a:t>4/5/2012</a:t>
            </a:r>
          </a:p>
        </p:txBody>
      </p:sp>
      <p:sp>
        <p:nvSpPr>
          <p:cNvPr id="6"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7" name="Slide Number Placeholder 5"/>
          <p:cNvSpPr>
            <a:spLocks noGrp="1"/>
          </p:cNvSpPr>
          <p:nvPr>
            <p:ph type="sldNum" sz="quarter" idx="12"/>
          </p:nvPr>
        </p:nvSpPr>
        <p:spPr/>
        <p:txBody>
          <a:bodyPr/>
          <a:lstStyle>
            <a:lvl1pPr>
              <a:defRPr/>
            </a:lvl1pPr>
          </a:lstStyle>
          <a:p>
            <a:pPr>
              <a:defRPr/>
            </a:pPr>
            <a:fld id="{651BB884-5971-475B-828F-82A929C11FA1}" type="slidenum">
              <a:rPr lang="en-US" altLang="en-US"/>
              <a:pPr>
                <a:defRPr/>
              </a:pPr>
              <a:t>‹#›</a:t>
            </a:fld>
            <a:endParaRPr lang="en-US" altLang="en-US"/>
          </a:p>
        </p:txBody>
      </p:sp>
    </p:spTree>
    <p:extLst>
      <p:ext uri="{BB962C8B-B14F-4D97-AF65-F5344CB8AC3E}">
        <p14:creationId xmlns:p14="http://schemas.microsoft.com/office/powerpoint/2010/main" val="3569910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3"/>
          </a:xfrm>
        </p:spPr>
        <p:txBody>
          <a:bodyPr anchor="b"/>
          <a:lstStyle>
            <a:lvl1pPr marL="0" indent="0">
              <a:buNone/>
              <a:defRPr sz="2300" b="1"/>
            </a:lvl1pPr>
            <a:lvl2pPr marL="457148" indent="0">
              <a:buNone/>
              <a:defRPr sz="2000" b="1"/>
            </a:lvl2pPr>
            <a:lvl3pPr marL="914296" indent="0">
              <a:buNone/>
              <a:defRPr sz="1800" b="1"/>
            </a:lvl3pPr>
            <a:lvl4pPr marL="1371445"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4"/>
            <a:ext cx="4041775" cy="639763"/>
          </a:xfrm>
        </p:spPr>
        <p:txBody>
          <a:bodyPr anchor="b"/>
          <a:lstStyle>
            <a:lvl1pPr marL="0" indent="0">
              <a:buNone/>
              <a:defRPr sz="2300" b="1"/>
            </a:lvl1pPr>
            <a:lvl2pPr marL="457148" indent="0">
              <a:buNone/>
              <a:defRPr sz="2000" b="1"/>
            </a:lvl2pPr>
            <a:lvl3pPr marL="914296" indent="0">
              <a:buNone/>
              <a:defRPr sz="1800" b="1"/>
            </a:lvl3pPr>
            <a:lvl4pPr marL="1371445"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r>
              <a:rPr lang="en-US"/>
              <a:t>4/5/2012</a:t>
            </a:r>
          </a:p>
        </p:txBody>
      </p:sp>
      <p:sp>
        <p:nvSpPr>
          <p:cNvPr id="8"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9" name="Slide Number Placeholder 5"/>
          <p:cNvSpPr>
            <a:spLocks noGrp="1"/>
          </p:cNvSpPr>
          <p:nvPr>
            <p:ph type="sldNum" sz="quarter" idx="12"/>
          </p:nvPr>
        </p:nvSpPr>
        <p:spPr/>
        <p:txBody>
          <a:bodyPr/>
          <a:lstStyle>
            <a:lvl1pPr>
              <a:defRPr/>
            </a:lvl1pPr>
          </a:lstStyle>
          <a:p>
            <a:pPr>
              <a:defRPr/>
            </a:pPr>
            <a:fld id="{5AAA7523-B928-41F6-9DBB-A86FE67F7ED5}" type="slidenum">
              <a:rPr lang="en-US" altLang="en-US"/>
              <a:pPr>
                <a:defRPr/>
              </a:pPr>
              <a:t>‹#›</a:t>
            </a:fld>
            <a:endParaRPr lang="en-US" altLang="en-US"/>
          </a:p>
        </p:txBody>
      </p:sp>
    </p:spTree>
    <p:extLst>
      <p:ext uri="{BB962C8B-B14F-4D97-AF65-F5344CB8AC3E}">
        <p14:creationId xmlns:p14="http://schemas.microsoft.com/office/powerpoint/2010/main" val="28597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r>
              <a:rPr lang="en-US"/>
              <a:t>4/5/2012</a:t>
            </a:r>
          </a:p>
        </p:txBody>
      </p:sp>
      <p:sp>
        <p:nvSpPr>
          <p:cNvPr id="4"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5" name="Slide Number Placeholder 5"/>
          <p:cNvSpPr>
            <a:spLocks noGrp="1"/>
          </p:cNvSpPr>
          <p:nvPr>
            <p:ph type="sldNum" sz="quarter" idx="12"/>
          </p:nvPr>
        </p:nvSpPr>
        <p:spPr/>
        <p:txBody>
          <a:bodyPr/>
          <a:lstStyle>
            <a:lvl1pPr>
              <a:defRPr/>
            </a:lvl1pPr>
          </a:lstStyle>
          <a:p>
            <a:pPr>
              <a:defRPr/>
            </a:pPr>
            <a:fld id="{DED844A1-92AD-47AC-9FCE-04C3D7543A67}" type="slidenum">
              <a:rPr lang="en-US" altLang="en-US"/>
              <a:pPr>
                <a:defRPr/>
              </a:pPr>
              <a:t>‹#›</a:t>
            </a:fld>
            <a:endParaRPr lang="en-US" altLang="en-US"/>
          </a:p>
        </p:txBody>
      </p:sp>
    </p:spTree>
    <p:extLst>
      <p:ext uri="{BB962C8B-B14F-4D97-AF65-F5344CB8AC3E}">
        <p14:creationId xmlns:p14="http://schemas.microsoft.com/office/powerpoint/2010/main" val="160444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t>4/5/2012</a:t>
            </a:r>
          </a:p>
        </p:txBody>
      </p:sp>
      <p:sp>
        <p:nvSpPr>
          <p:cNvPr id="3"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4" name="Slide Number Placeholder 5"/>
          <p:cNvSpPr>
            <a:spLocks noGrp="1"/>
          </p:cNvSpPr>
          <p:nvPr>
            <p:ph type="sldNum" sz="quarter" idx="12"/>
          </p:nvPr>
        </p:nvSpPr>
        <p:spPr/>
        <p:txBody>
          <a:bodyPr/>
          <a:lstStyle>
            <a:lvl1pPr>
              <a:defRPr/>
            </a:lvl1pPr>
          </a:lstStyle>
          <a:p>
            <a:pPr>
              <a:defRPr/>
            </a:pPr>
            <a:fld id="{1D0179F5-DCB1-4C23-B311-7D862B4D1578}" type="slidenum">
              <a:rPr lang="en-US" altLang="en-US"/>
              <a:pPr>
                <a:defRPr/>
              </a:pPr>
              <a:t>‹#›</a:t>
            </a:fld>
            <a:endParaRPr lang="en-US" altLang="en-US"/>
          </a:p>
        </p:txBody>
      </p:sp>
    </p:spTree>
    <p:extLst>
      <p:ext uri="{BB962C8B-B14F-4D97-AF65-F5344CB8AC3E}">
        <p14:creationId xmlns:p14="http://schemas.microsoft.com/office/powerpoint/2010/main" val="4224480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148" indent="0">
              <a:buNone/>
              <a:defRPr sz="1200"/>
            </a:lvl2pPr>
            <a:lvl3pPr marL="914296" indent="0">
              <a:buNone/>
              <a:defRPr sz="1100"/>
            </a:lvl3pPr>
            <a:lvl4pPr marL="1371445"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4/5/2012</a:t>
            </a:r>
          </a:p>
        </p:txBody>
      </p:sp>
      <p:sp>
        <p:nvSpPr>
          <p:cNvPr id="6"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7" name="Slide Number Placeholder 5"/>
          <p:cNvSpPr>
            <a:spLocks noGrp="1"/>
          </p:cNvSpPr>
          <p:nvPr>
            <p:ph type="sldNum" sz="quarter" idx="12"/>
          </p:nvPr>
        </p:nvSpPr>
        <p:spPr/>
        <p:txBody>
          <a:bodyPr/>
          <a:lstStyle>
            <a:lvl1pPr>
              <a:defRPr/>
            </a:lvl1pPr>
          </a:lstStyle>
          <a:p>
            <a:pPr>
              <a:defRPr/>
            </a:pPr>
            <a:fld id="{0B9DB22C-FE2F-41D9-99AC-703F12FE9C8D}" type="slidenum">
              <a:rPr lang="en-US" altLang="en-US"/>
              <a:pPr>
                <a:defRPr/>
              </a:pPr>
              <a:t>‹#›</a:t>
            </a:fld>
            <a:endParaRPr lang="en-US" altLang="en-US"/>
          </a:p>
        </p:txBody>
      </p:sp>
    </p:spTree>
    <p:extLst>
      <p:ext uri="{BB962C8B-B14F-4D97-AF65-F5344CB8AC3E}">
        <p14:creationId xmlns:p14="http://schemas.microsoft.com/office/powerpoint/2010/main" val="1013559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48" indent="0">
              <a:buNone/>
              <a:defRPr sz="2800"/>
            </a:lvl2pPr>
            <a:lvl3pPr marL="914296" indent="0">
              <a:buNone/>
              <a:defRPr sz="2300"/>
            </a:lvl3pPr>
            <a:lvl4pPr marL="1371445"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148" indent="0">
              <a:buNone/>
              <a:defRPr sz="1200"/>
            </a:lvl2pPr>
            <a:lvl3pPr marL="914296" indent="0">
              <a:buNone/>
              <a:defRPr sz="1100"/>
            </a:lvl3pPr>
            <a:lvl4pPr marL="1371445"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4/5/2012</a:t>
            </a:r>
          </a:p>
        </p:txBody>
      </p:sp>
      <p:sp>
        <p:nvSpPr>
          <p:cNvPr id="6"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7" name="Slide Number Placeholder 5"/>
          <p:cNvSpPr>
            <a:spLocks noGrp="1"/>
          </p:cNvSpPr>
          <p:nvPr>
            <p:ph type="sldNum" sz="quarter" idx="12"/>
          </p:nvPr>
        </p:nvSpPr>
        <p:spPr/>
        <p:txBody>
          <a:bodyPr/>
          <a:lstStyle>
            <a:lvl1pPr>
              <a:defRPr/>
            </a:lvl1pPr>
          </a:lstStyle>
          <a:p>
            <a:pPr>
              <a:defRPr/>
            </a:pPr>
            <a:fld id="{777A8671-BBE8-45B5-93F5-7050F2910BE2}" type="slidenum">
              <a:rPr lang="en-US" altLang="en-US"/>
              <a:pPr>
                <a:defRPr/>
              </a:pPr>
              <a:t>‹#›</a:t>
            </a:fld>
            <a:endParaRPr lang="en-US" altLang="en-US"/>
          </a:p>
        </p:txBody>
      </p:sp>
    </p:spTree>
    <p:extLst>
      <p:ext uri="{BB962C8B-B14F-4D97-AF65-F5344CB8AC3E}">
        <p14:creationId xmlns:p14="http://schemas.microsoft.com/office/powerpoint/2010/main" val="310276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29" tIns="45715" rIns="91429" bIns="45715" rtlCol="0" anchor="ctr"/>
          <a:lstStyle>
            <a:lvl1pPr algn="l" defTabSz="457148" eaLnBrk="1" fontAlgn="auto" hangingPunct="1">
              <a:spcBef>
                <a:spcPts val="0"/>
              </a:spcBef>
              <a:spcAft>
                <a:spcPts val="0"/>
              </a:spcAft>
              <a:defRPr sz="1200">
                <a:solidFill>
                  <a:srgbClr val="666666">
                    <a:tint val="75000"/>
                  </a:srgbClr>
                </a:solidFill>
                <a:latin typeface="+mn-lt"/>
                <a:cs typeface="+mn-cs"/>
              </a:defRPr>
            </a:lvl1pPr>
          </a:lstStyle>
          <a:p>
            <a:pPr>
              <a:defRPr/>
            </a:pPr>
            <a:r>
              <a:rPr lang="en-US"/>
              <a:t>4/5/2012</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29" tIns="45715" rIns="91429" bIns="45715" numCol="1" anchor="ctr" anchorCtr="0" compatLnSpc="1">
            <a:prstTxWarp prst="textNoShape">
              <a:avLst/>
            </a:prstTxWarp>
          </a:bodyPr>
          <a:lstStyle>
            <a:lvl1pPr algn="ctr" defTabSz="455613" eaLnBrk="1" hangingPunct="1">
              <a:defRPr sz="1200">
                <a:solidFill>
                  <a:srgbClr val="A0A0A0"/>
                </a:solidFill>
                <a:latin typeface="Calibri" pitchFamily="34" charset="0"/>
              </a:defRPr>
            </a:lvl1pPr>
          </a:lstStyle>
          <a:p>
            <a:pPr>
              <a:defRPr/>
            </a:pPr>
            <a:r>
              <a:rPr lang="en-US"/>
              <a:t>AY2013/2014 OCT SEMESTER</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29" tIns="45715" rIns="91429" bIns="45715" numCol="1" anchor="ctr" anchorCtr="0" compatLnSpc="1">
            <a:prstTxWarp prst="textNoShape">
              <a:avLst/>
            </a:prstTxWarp>
          </a:bodyPr>
          <a:lstStyle>
            <a:lvl1pPr algn="r" defTabSz="455613" eaLnBrk="1" hangingPunct="1">
              <a:defRPr sz="1200" smtClean="0">
                <a:solidFill>
                  <a:srgbClr val="A0A0A0"/>
                </a:solidFill>
                <a:latin typeface="Calibri" panose="020F0502020204030204" pitchFamily="34" charset="0"/>
              </a:defRPr>
            </a:lvl1pPr>
          </a:lstStyle>
          <a:p>
            <a:pPr>
              <a:defRPr/>
            </a:pPr>
            <a:fld id="{EDB1BFBC-1EC4-4F5C-99CB-0E7FA26F18A8}" type="slidenum">
              <a:rPr lang="en-US" altLang="en-US"/>
              <a:pPr>
                <a:defRPr/>
              </a:pPr>
              <a:t>‹#›</a:t>
            </a:fld>
            <a:endParaRPr lang="en-US" altLang="en-US"/>
          </a:p>
        </p:txBody>
      </p:sp>
    </p:spTree>
    <p:extLst>
      <p:ext uri="{BB962C8B-B14F-4D97-AF65-F5344CB8AC3E}">
        <p14:creationId xmlns:p14="http://schemas.microsoft.com/office/powerpoint/2010/main" val="3371191190"/>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hf hdr="0" ftr="0" dt="0"/>
  <p:txStyles>
    <p:titleStyle>
      <a:lvl1pPr algn="ctr" defTabSz="455613" rtl="0" eaLnBrk="0" fontAlgn="base" hangingPunct="0">
        <a:spcBef>
          <a:spcPct val="0"/>
        </a:spcBef>
        <a:spcAft>
          <a:spcPct val="0"/>
        </a:spcAft>
        <a:defRPr sz="4300" kern="1200">
          <a:solidFill>
            <a:schemeClr val="tx1"/>
          </a:solidFill>
          <a:latin typeface="+mj-lt"/>
          <a:ea typeface="+mj-ea"/>
          <a:cs typeface="+mj-cs"/>
        </a:defRPr>
      </a:lvl1pPr>
      <a:lvl2pPr algn="ctr" defTabSz="455613" rtl="0" eaLnBrk="0" fontAlgn="base" hangingPunct="0">
        <a:spcBef>
          <a:spcPct val="0"/>
        </a:spcBef>
        <a:spcAft>
          <a:spcPct val="0"/>
        </a:spcAft>
        <a:defRPr sz="4300">
          <a:solidFill>
            <a:schemeClr val="tx1"/>
          </a:solidFill>
          <a:latin typeface="Calibri" pitchFamily="34" charset="0"/>
        </a:defRPr>
      </a:lvl2pPr>
      <a:lvl3pPr algn="ctr" defTabSz="455613" rtl="0" eaLnBrk="0" fontAlgn="base" hangingPunct="0">
        <a:spcBef>
          <a:spcPct val="0"/>
        </a:spcBef>
        <a:spcAft>
          <a:spcPct val="0"/>
        </a:spcAft>
        <a:defRPr sz="4300">
          <a:solidFill>
            <a:schemeClr val="tx1"/>
          </a:solidFill>
          <a:latin typeface="Calibri" pitchFamily="34" charset="0"/>
        </a:defRPr>
      </a:lvl3pPr>
      <a:lvl4pPr algn="ctr" defTabSz="455613" rtl="0" eaLnBrk="0" fontAlgn="base" hangingPunct="0">
        <a:spcBef>
          <a:spcPct val="0"/>
        </a:spcBef>
        <a:spcAft>
          <a:spcPct val="0"/>
        </a:spcAft>
        <a:defRPr sz="4300">
          <a:solidFill>
            <a:schemeClr val="tx1"/>
          </a:solidFill>
          <a:latin typeface="Calibri" pitchFamily="34" charset="0"/>
        </a:defRPr>
      </a:lvl4pPr>
      <a:lvl5pPr algn="ctr" defTabSz="455613" rtl="0" eaLnBrk="0" fontAlgn="base" hangingPunct="0">
        <a:spcBef>
          <a:spcPct val="0"/>
        </a:spcBef>
        <a:spcAft>
          <a:spcPct val="0"/>
        </a:spcAft>
        <a:defRPr sz="4300">
          <a:solidFill>
            <a:schemeClr val="tx1"/>
          </a:solidFill>
          <a:latin typeface="Calibri" pitchFamily="34" charset="0"/>
        </a:defRPr>
      </a:lvl5pPr>
      <a:lvl6pPr marL="457200" algn="ctr" defTabSz="455613" rtl="0" fontAlgn="base">
        <a:spcBef>
          <a:spcPct val="0"/>
        </a:spcBef>
        <a:spcAft>
          <a:spcPct val="0"/>
        </a:spcAft>
        <a:defRPr sz="4300">
          <a:solidFill>
            <a:schemeClr val="tx1"/>
          </a:solidFill>
          <a:latin typeface="Calibri" pitchFamily="34" charset="0"/>
        </a:defRPr>
      </a:lvl6pPr>
      <a:lvl7pPr marL="914400" algn="ctr" defTabSz="455613" rtl="0" fontAlgn="base">
        <a:spcBef>
          <a:spcPct val="0"/>
        </a:spcBef>
        <a:spcAft>
          <a:spcPct val="0"/>
        </a:spcAft>
        <a:defRPr sz="4300">
          <a:solidFill>
            <a:schemeClr val="tx1"/>
          </a:solidFill>
          <a:latin typeface="Calibri" pitchFamily="34" charset="0"/>
        </a:defRPr>
      </a:lvl7pPr>
      <a:lvl8pPr marL="1371600" algn="ctr" defTabSz="455613" rtl="0" fontAlgn="base">
        <a:spcBef>
          <a:spcPct val="0"/>
        </a:spcBef>
        <a:spcAft>
          <a:spcPct val="0"/>
        </a:spcAft>
        <a:defRPr sz="4300">
          <a:solidFill>
            <a:schemeClr val="tx1"/>
          </a:solidFill>
          <a:latin typeface="Calibri" pitchFamily="34" charset="0"/>
        </a:defRPr>
      </a:lvl8pPr>
      <a:lvl9pPr marL="1828800" algn="ctr" defTabSz="455613" rtl="0" fontAlgn="base">
        <a:spcBef>
          <a:spcPct val="0"/>
        </a:spcBef>
        <a:spcAft>
          <a:spcPct val="0"/>
        </a:spcAft>
        <a:defRPr sz="4300">
          <a:solidFill>
            <a:schemeClr val="tx1"/>
          </a:solidFill>
          <a:latin typeface="Calibri" pitchFamily="34" charset="0"/>
        </a:defRPr>
      </a:lvl9pPr>
    </p:titleStyle>
    <p:bodyStyle>
      <a:lvl1pPr marL="341313" indent="-341313" algn="l" defTabSz="4556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4556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455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3pPr>
      <a:lvl4pPr marL="15986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5"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eclipse.org/paho/articles/talkingsmall/" TargetMode="External"/><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ithub.com/rub-a-dub-dub/mqtt-influxdb/blob/master/mqtt-influxdb.py" TargetMode="Externa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youtube.com/watch?v=cLVCGEmkJs0" TargetMode="External"/><Relationship Id="rId4" Type="http://schemas.openxmlformats.org/officeDocument/2006/relationships/hyperlink" Target="https://www.youtube.com/watch?v=sGXvZbo3l9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t.com/content/55e79944-6168-11e7-91a7-502f7ee26895"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61490" y="2961598"/>
            <a:ext cx="4230152" cy="2997767"/>
          </a:xfrm>
          <a:prstGeom prst="rect">
            <a:avLst/>
          </a:prstGeom>
        </p:spPr>
      </p:pic>
      <p:pic>
        <p:nvPicPr>
          <p:cNvPr id="51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0" y="569527"/>
            <a:ext cx="9144000" cy="4191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6000" b="1" dirty="0" smtClean="0">
                <a:solidFill>
                  <a:srgbClr val="EF0C1D"/>
                </a:solidFill>
              </a:rPr>
              <a:t>Overview of</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en-US" sz="6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Engineering Analytics &amp; Machine</a:t>
            </a:r>
            <a:r>
              <a:rPr kumimoji="0" lang="en-US" altLang="en-US" sz="6000" b="1" i="0" u="none" strike="noStrike" kern="1200" cap="none" spc="0" normalizeH="0" noProof="0" dirty="0" smtClean="0">
                <a:ln>
                  <a:noFill/>
                </a:ln>
                <a:solidFill>
                  <a:srgbClr val="EF0C1D"/>
                </a:solidFill>
                <a:effectLst/>
                <a:uLnTx/>
                <a:uFillTx/>
                <a:latin typeface="Calibri" panose="020F0502020204030204" pitchFamily="34" charset="0"/>
                <a:ea typeface="+mn-ea"/>
                <a:cs typeface="Arial" charset="0"/>
              </a:rPr>
              <a:t> Learning</a:t>
            </a: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en-US" sz="6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 (ECSE202) </a:t>
            </a:r>
            <a:br>
              <a:rPr kumimoji="0" lang="en-US" altLang="en-US" sz="6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br>
            <a:endParaRPr kumimoji="0" lang="en-US" altLang="en-US" sz="6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endParaRP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Tree>
    <p:extLst>
      <p:ext uri="{BB962C8B-B14F-4D97-AF65-F5344CB8AC3E}">
        <p14:creationId xmlns:p14="http://schemas.microsoft.com/office/powerpoint/2010/main" val="5357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0" y="1968"/>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Data Analytics Process</a:t>
            </a: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10" name="Content Placeholder 4"/>
          <p:cNvSpPr txBox="1">
            <a:spLocks/>
          </p:cNvSpPr>
          <p:nvPr/>
        </p:nvSpPr>
        <p:spPr>
          <a:xfrm>
            <a:off x="311290" y="4109543"/>
            <a:ext cx="8496944" cy="2091431"/>
          </a:xfrm>
          <a:prstGeom prst="rect">
            <a:avLst/>
          </a:prstGeom>
        </p:spPr>
        <p:txBody>
          <a:bodyPr vert="horz" lIns="91429" tIns="45715" rIns="91429" bIns="45715" rtlCol="0" anchor="ctr">
            <a:noAutofit/>
          </a:bodyPr>
          <a:lstStyle>
            <a:defPPr>
              <a:defRPr lang="en-US"/>
            </a:defPPr>
            <a:lvl1pPr algn="l" defTabSz="457148" rtl="0" eaLnBrk="1" fontAlgn="auto" hangingPunct="1">
              <a:spcBef>
                <a:spcPts val="0"/>
              </a:spcBef>
              <a:spcAft>
                <a:spcPts val="0"/>
              </a:spcAft>
              <a:defRPr sz="1200" kern="1200">
                <a:solidFill>
                  <a:srgbClr val="666666">
                    <a:tint val="75000"/>
                  </a:srgb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just"/>
            <a:r>
              <a:rPr lang="en-US" sz="2800" dirty="0" smtClean="0">
                <a:solidFill>
                  <a:schemeClr val="tx1"/>
                </a:solidFill>
              </a:rPr>
              <a:t>The process can be iterative. After Visualization and Modelling, the data analyst can decide that more data needs to be collected or new features need to be extracted, and goes back to those stages. </a:t>
            </a:r>
            <a:endParaRPr lang="en-US" altLang="ko-KR" sz="2800" dirty="0" smtClean="0">
              <a:solidFill>
                <a:schemeClr val="tx1"/>
              </a:solidFill>
            </a:endParaRPr>
          </a:p>
        </p:txBody>
      </p:sp>
      <p:pic>
        <p:nvPicPr>
          <p:cNvPr id="11" name="Picture 10"/>
          <p:cNvPicPr>
            <a:picLocks noChangeAspect="1"/>
          </p:cNvPicPr>
          <p:nvPr/>
        </p:nvPicPr>
        <p:blipFill>
          <a:blip r:embed="rId4"/>
          <a:stretch>
            <a:fillRect/>
          </a:stretch>
        </p:blipFill>
        <p:spPr>
          <a:xfrm>
            <a:off x="50261" y="1365320"/>
            <a:ext cx="8982784" cy="2964941"/>
          </a:xfrm>
          <a:prstGeom prst="rect">
            <a:avLst/>
          </a:prstGeom>
        </p:spPr>
      </p:pic>
    </p:spTree>
    <p:extLst>
      <p:ext uri="{BB962C8B-B14F-4D97-AF65-F5344CB8AC3E}">
        <p14:creationId xmlns:p14="http://schemas.microsoft.com/office/powerpoint/2010/main" val="10762710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0" y="1968"/>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Data Collection</a:t>
            </a: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10" name="Content Placeholder 4"/>
          <p:cNvSpPr txBox="1">
            <a:spLocks/>
          </p:cNvSpPr>
          <p:nvPr/>
        </p:nvSpPr>
        <p:spPr>
          <a:xfrm>
            <a:off x="311290" y="4109543"/>
            <a:ext cx="8496944" cy="2091431"/>
          </a:xfrm>
          <a:prstGeom prst="rect">
            <a:avLst/>
          </a:prstGeom>
        </p:spPr>
        <p:txBody>
          <a:bodyPr vert="horz" lIns="91429" tIns="45715" rIns="91429" bIns="45715" rtlCol="0" anchor="ctr">
            <a:noAutofit/>
          </a:bodyPr>
          <a:lstStyle>
            <a:defPPr>
              <a:defRPr lang="en-US"/>
            </a:defPPr>
            <a:lvl1pPr algn="l" defTabSz="457148" rtl="0" eaLnBrk="1" fontAlgn="auto" hangingPunct="1">
              <a:spcBef>
                <a:spcPts val="0"/>
              </a:spcBef>
              <a:spcAft>
                <a:spcPts val="0"/>
              </a:spcAft>
              <a:defRPr sz="1200" kern="1200">
                <a:solidFill>
                  <a:srgbClr val="666666">
                    <a:tint val="75000"/>
                  </a:srgb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285750" indent="-285750" algn="just">
              <a:buFont typeface="Arial" panose="020B0604020202020204" pitchFamily="34" charset="0"/>
              <a:buChar char="•"/>
            </a:pPr>
            <a:r>
              <a:rPr lang="en-US" sz="2800" dirty="0" smtClean="0">
                <a:solidFill>
                  <a:schemeClr val="tx1"/>
                </a:solidFill>
              </a:rPr>
              <a:t>It is </a:t>
            </a:r>
            <a:r>
              <a:rPr lang="en-US" sz="2800" dirty="0">
                <a:solidFill>
                  <a:schemeClr val="tx1"/>
                </a:solidFill>
              </a:rPr>
              <a:t>the </a:t>
            </a:r>
            <a:r>
              <a:rPr lang="en-US" sz="2800" dirty="0" smtClean="0">
                <a:solidFill>
                  <a:schemeClr val="tx1"/>
                </a:solidFill>
              </a:rPr>
              <a:t>input of </a:t>
            </a:r>
            <a:r>
              <a:rPr lang="en-US" sz="2800" dirty="0">
                <a:solidFill>
                  <a:schemeClr val="tx1"/>
                </a:solidFill>
              </a:rPr>
              <a:t>the Data Analytics </a:t>
            </a:r>
            <a:r>
              <a:rPr lang="en-US" sz="2800" dirty="0" smtClean="0">
                <a:solidFill>
                  <a:schemeClr val="tx1"/>
                </a:solidFill>
              </a:rPr>
              <a:t>process and solely </a:t>
            </a:r>
            <a:r>
              <a:rPr lang="en-US" sz="2800" dirty="0">
                <a:solidFill>
                  <a:schemeClr val="tx1"/>
                </a:solidFill>
              </a:rPr>
              <a:t>responsible for the quality of the analysis</a:t>
            </a:r>
            <a:r>
              <a:rPr lang="en-US" sz="2800" dirty="0" smtClean="0">
                <a:solidFill>
                  <a:schemeClr val="tx1"/>
                </a:solidFill>
              </a:rPr>
              <a:t>.</a:t>
            </a:r>
          </a:p>
          <a:p>
            <a:pPr algn="just"/>
            <a:endParaRPr lang="en-US" sz="2800" dirty="0">
              <a:solidFill>
                <a:schemeClr val="tx1"/>
              </a:solidFill>
            </a:endParaRPr>
          </a:p>
          <a:p>
            <a:pPr marL="285750" indent="-285750" algn="just">
              <a:buFont typeface="Arial" panose="020B0604020202020204" pitchFamily="34" charset="0"/>
              <a:buChar char="•"/>
            </a:pPr>
            <a:r>
              <a:rPr lang="en-US" sz="2800" dirty="0">
                <a:solidFill>
                  <a:schemeClr val="tx1"/>
                </a:solidFill>
              </a:rPr>
              <a:t>The data has to be reliable and quantifiable.</a:t>
            </a:r>
            <a:endParaRPr lang="en-US" altLang="ko-KR" sz="2800" dirty="0" smtClean="0">
              <a:solidFill>
                <a:schemeClr val="tx1"/>
              </a:solidFill>
            </a:endParaRPr>
          </a:p>
        </p:txBody>
      </p:sp>
      <p:pic>
        <p:nvPicPr>
          <p:cNvPr id="11" name="Picture 10"/>
          <p:cNvPicPr>
            <a:picLocks noChangeAspect="1"/>
          </p:cNvPicPr>
          <p:nvPr/>
        </p:nvPicPr>
        <p:blipFill>
          <a:blip r:embed="rId4"/>
          <a:stretch>
            <a:fillRect/>
          </a:stretch>
        </p:blipFill>
        <p:spPr>
          <a:xfrm>
            <a:off x="50261" y="1365320"/>
            <a:ext cx="8982784" cy="2964941"/>
          </a:xfrm>
          <a:prstGeom prst="rect">
            <a:avLst/>
          </a:prstGeom>
        </p:spPr>
      </p:pic>
      <p:sp>
        <p:nvSpPr>
          <p:cNvPr id="2" name="Oval 1"/>
          <p:cNvSpPr/>
          <p:nvPr/>
        </p:nvSpPr>
        <p:spPr>
          <a:xfrm>
            <a:off x="0" y="1051034"/>
            <a:ext cx="1660634" cy="165012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597592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0" y="1968"/>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Data Collection – Data</a:t>
            </a:r>
            <a:r>
              <a:rPr kumimoji="0" lang="en-US" altLang="en-US" sz="4000" b="1" i="0" u="none" strike="noStrike" kern="1200" cap="none" spc="0" normalizeH="0" noProof="0" dirty="0" smtClean="0">
                <a:ln>
                  <a:noFill/>
                </a:ln>
                <a:solidFill>
                  <a:srgbClr val="EF0C1D"/>
                </a:solidFill>
                <a:effectLst/>
                <a:uLnTx/>
                <a:uFillTx/>
                <a:latin typeface="Calibri" panose="020F0502020204030204" pitchFamily="34" charset="0"/>
                <a:ea typeface="+mn-ea"/>
                <a:cs typeface="Arial" charset="0"/>
              </a:rPr>
              <a:t> </a:t>
            </a: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Source</a:t>
            </a: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grpSp>
        <p:nvGrpSpPr>
          <p:cNvPr id="11" name="Group 10"/>
          <p:cNvGrpSpPr/>
          <p:nvPr/>
        </p:nvGrpSpPr>
        <p:grpSpPr>
          <a:xfrm>
            <a:off x="316851" y="1345325"/>
            <a:ext cx="8457355" cy="4582874"/>
            <a:chOff x="899592" y="987574"/>
            <a:chExt cx="7190141" cy="3981226"/>
          </a:xfrm>
        </p:grpSpPr>
        <p:pic>
          <p:nvPicPr>
            <p:cNvPr id="12"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480" y="987574"/>
              <a:ext cx="2552344" cy="179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78046" y="1164051"/>
              <a:ext cx="2456302" cy="117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p:cNvGrpSpPr>
              <a:grpSpLocks/>
            </p:cNvGrpSpPr>
            <p:nvPr/>
          </p:nvGrpSpPr>
          <p:grpSpPr bwMode="auto">
            <a:xfrm>
              <a:off x="6014805" y="3102832"/>
              <a:ext cx="1405105" cy="1310621"/>
              <a:chOff x="5565775" y="3200397"/>
              <a:chExt cx="1695637" cy="1685368"/>
            </a:xfrm>
          </p:grpSpPr>
          <p:pic>
            <p:nvPicPr>
              <p:cNvPr id="21" name="Picture 8" descr="Image result for xls csv  json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5775" y="3247465"/>
                <a:ext cx="786653" cy="78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0" descr="Image result for xls csv  json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79429" y="3200397"/>
                <a:ext cx="781983" cy="78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Image result for xls csv  json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4987" y="4034118"/>
                <a:ext cx="851647" cy="85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8734" y="4145999"/>
                <a:ext cx="683371" cy="627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Flowchart: Process 14"/>
            <p:cNvSpPr/>
            <p:nvPr/>
          </p:nvSpPr>
          <p:spPr>
            <a:xfrm>
              <a:off x="899592" y="2427735"/>
              <a:ext cx="2585235" cy="697312"/>
            </a:xfrm>
            <a:prstGeom prst="flowChartProcess">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200" dirty="0">
                  <a:solidFill>
                    <a:srgbClr val="000000"/>
                  </a:solidFill>
                </a:rPr>
                <a:t>Time Series, Unstructured, Noisy </a:t>
              </a:r>
            </a:p>
            <a:p>
              <a:pPr>
                <a:defRPr/>
              </a:pPr>
              <a:r>
                <a:rPr lang="en-US" sz="1200" dirty="0">
                  <a:solidFill>
                    <a:srgbClr val="000000"/>
                  </a:solidFill>
                </a:rPr>
                <a:t> and prone to missing data</a:t>
              </a:r>
            </a:p>
          </p:txBody>
        </p:sp>
        <p:sp>
          <p:nvSpPr>
            <p:cNvPr id="16" name="Flowchart: Process 15"/>
            <p:cNvSpPr/>
            <p:nvPr/>
          </p:nvSpPr>
          <p:spPr>
            <a:xfrm>
              <a:off x="1289022" y="4517117"/>
              <a:ext cx="1903410" cy="451683"/>
            </a:xfrm>
            <a:prstGeom prst="flowChartProcess">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200" dirty="0">
                  <a:solidFill>
                    <a:srgbClr val="000000"/>
                  </a:solidFill>
                </a:rPr>
                <a:t>Structured and large</a:t>
              </a:r>
            </a:p>
          </p:txBody>
        </p:sp>
        <p:pic>
          <p:nvPicPr>
            <p:cNvPr id="17" name="Picture 6" descr="Image result for databas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11399" y="3355823"/>
              <a:ext cx="2060294" cy="11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lowchart: Process 17"/>
            <p:cNvSpPr/>
            <p:nvPr/>
          </p:nvSpPr>
          <p:spPr>
            <a:xfrm>
              <a:off x="5505814" y="2405561"/>
              <a:ext cx="2583919" cy="543007"/>
            </a:xfrm>
            <a:prstGeom prst="flowChartProcess">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200" dirty="0">
                  <a:solidFill>
                    <a:srgbClr val="000000"/>
                  </a:solidFill>
                </a:rPr>
                <a:t>Structured/unstructured, involved using of API to access, real-time</a:t>
              </a:r>
            </a:p>
          </p:txBody>
        </p:sp>
        <p:sp>
          <p:nvSpPr>
            <p:cNvPr id="19" name="Flowchart: Process 18"/>
            <p:cNvSpPr/>
            <p:nvPr/>
          </p:nvSpPr>
          <p:spPr>
            <a:xfrm>
              <a:off x="5479339" y="4425793"/>
              <a:ext cx="2585235" cy="543007"/>
            </a:xfrm>
            <a:prstGeom prst="flowChartProcess">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defRPr/>
              </a:pPr>
              <a:r>
                <a:rPr lang="en-US" sz="1200" dirty="0">
                  <a:solidFill>
                    <a:srgbClr val="000000"/>
                  </a:solidFill>
                </a:rPr>
                <a:t>Local, easy access but limited</a:t>
              </a:r>
            </a:p>
          </p:txBody>
        </p:sp>
        <p:pic>
          <p:nvPicPr>
            <p:cNvPr id="20" name="Picture 2" descr="Image result for data collecti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76934" y="2457853"/>
              <a:ext cx="2148360" cy="1511413"/>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Oval 24"/>
          <p:cNvSpPr/>
          <p:nvPr/>
        </p:nvSpPr>
        <p:spPr>
          <a:xfrm>
            <a:off x="-21020" y="977464"/>
            <a:ext cx="3357716" cy="2992021"/>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1685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917" y="228601"/>
            <a:ext cx="8494745" cy="531358"/>
          </a:xfrm>
        </p:spPr>
        <p:txBody>
          <a:bodyPr>
            <a:normAutofit fontScale="90000"/>
          </a:bodyPr>
          <a:lstStyle/>
          <a:p>
            <a:r>
              <a:rPr lang="en-US" sz="4400" b="1" dirty="0" smtClean="0">
                <a:solidFill>
                  <a:srgbClr val="FF0000"/>
                </a:solidFill>
              </a:rPr>
              <a:t>Example of Sensor Data: </a:t>
            </a:r>
            <a:r>
              <a:rPr lang="en-US" sz="4400" b="1" dirty="0" err="1" smtClean="0">
                <a:solidFill>
                  <a:srgbClr val="FF0000"/>
                </a:solidFill>
              </a:rPr>
              <a:t>RemoteEye</a:t>
            </a:r>
            <a:endParaRPr lang="en-GB" sz="4400" dirty="0">
              <a:solidFill>
                <a:srgbClr val="FF0000"/>
              </a:solidFill>
            </a:endParaRPr>
          </a:p>
        </p:txBody>
      </p:sp>
      <p:sp>
        <p:nvSpPr>
          <p:cNvPr id="4" name="TextBox 3">
            <a:hlinkClick r:id="rId3"/>
          </p:cNvPr>
          <p:cNvSpPr txBox="1"/>
          <p:nvPr/>
        </p:nvSpPr>
        <p:spPr>
          <a:xfrm>
            <a:off x="2435773" y="1358463"/>
            <a:ext cx="1371600" cy="646331"/>
          </a:xfrm>
          <a:prstGeom prst="rect">
            <a:avLst/>
          </a:prstGeom>
          <a:solidFill>
            <a:srgbClr val="FFFF99"/>
          </a:solidFill>
          <a:ln>
            <a:solidFill>
              <a:schemeClr val="tx1"/>
            </a:solidFill>
          </a:ln>
        </p:spPr>
        <p:txBody>
          <a:bodyPr wrap="square" rtlCol="0">
            <a:spAutoFit/>
          </a:bodyPr>
          <a:lstStyle/>
          <a:p>
            <a:pPr algn="ctr"/>
            <a:r>
              <a:rPr lang="en-US" dirty="0" smtClean="0"/>
              <a:t>MQTT </a:t>
            </a:r>
          </a:p>
          <a:p>
            <a:pPr algn="ctr"/>
            <a:r>
              <a:rPr lang="en-US" b="1" dirty="0" smtClean="0"/>
              <a:t>Client</a:t>
            </a:r>
          </a:p>
        </p:txBody>
      </p:sp>
      <p:sp>
        <p:nvSpPr>
          <p:cNvPr id="6" name="TextBox 5"/>
          <p:cNvSpPr txBox="1"/>
          <p:nvPr/>
        </p:nvSpPr>
        <p:spPr>
          <a:xfrm>
            <a:off x="5105400" y="1358463"/>
            <a:ext cx="1371600" cy="646331"/>
          </a:xfrm>
          <a:prstGeom prst="rect">
            <a:avLst/>
          </a:prstGeom>
          <a:noFill/>
          <a:ln>
            <a:solidFill>
              <a:schemeClr val="tx1"/>
            </a:solidFill>
          </a:ln>
        </p:spPr>
        <p:txBody>
          <a:bodyPr wrap="square" rtlCol="0">
            <a:spAutoFit/>
          </a:bodyPr>
          <a:lstStyle/>
          <a:p>
            <a:pPr algn="ctr"/>
            <a:r>
              <a:rPr lang="en-US" dirty="0" smtClean="0"/>
              <a:t>MQTT </a:t>
            </a:r>
            <a:r>
              <a:rPr lang="en-US" b="1" dirty="0" smtClean="0"/>
              <a:t>Broker</a:t>
            </a:r>
          </a:p>
        </p:txBody>
      </p:sp>
      <p:sp>
        <p:nvSpPr>
          <p:cNvPr id="7" name="TextBox 6">
            <a:hlinkClick r:id="rId4"/>
          </p:cNvPr>
          <p:cNvSpPr txBox="1"/>
          <p:nvPr/>
        </p:nvSpPr>
        <p:spPr>
          <a:xfrm>
            <a:off x="7162800" y="1358463"/>
            <a:ext cx="1371600" cy="646331"/>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dirty="0" smtClean="0"/>
              <a:t>MQTT-to-</a:t>
            </a:r>
            <a:r>
              <a:rPr lang="en-US" dirty="0" err="1" smtClean="0"/>
              <a:t>InfluxDB</a:t>
            </a:r>
            <a:endParaRPr lang="en-US" dirty="0" smtClean="0"/>
          </a:p>
        </p:txBody>
      </p:sp>
      <p:sp>
        <p:nvSpPr>
          <p:cNvPr id="8" name="Can 7"/>
          <p:cNvSpPr/>
          <p:nvPr/>
        </p:nvSpPr>
        <p:spPr>
          <a:xfrm>
            <a:off x="7048500" y="2767353"/>
            <a:ext cx="1600200" cy="1295400"/>
          </a:xfrm>
          <a:prstGeom prst="can">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InfluxDB</a:t>
            </a:r>
            <a:r>
              <a:rPr lang="en-US" dirty="0" smtClean="0">
                <a:solidFill>
                  <a:schemeClr val="tx1"/>
                </a:solidFill>
              </a:rPr>
              <a:t> Storage</a:t>
            </a:r>
            <a:endParaRPr lang="en-GB" dirty="0">
              <a:solidFill>
                <a:schemeClr val="tx1"/>
              </a:solidFill>
            </a:endParaRPr>
          </a:p>
        </p:txBody>
      </p:sp>
      <p:cxnSp>
        <p:nvCxnSpPr>
          <p:cNvPr id="10" name="Straight Arrow Connector 9"/>
          <p:cNvCxnSpPr>
            <a:stCxn id="4" idx="3"/>
            <a:endCxn id="6" idx="1"/>
          </p:cNvCxnSpPr>
          <p:nvPr/>
        </p:nvCxnSpPr>
        <p:spPr>
          <a:xfrm>
            <a:off x="3733800" y="1681629"/>
            <a:ext cx="1371600" cy="0"/>
          </a:xfrm>
          <a:prstGeom prst="straightConnector1">
            <a:avLst/>
          </a:prstGeom>
          <a:ln>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p:cNvCxnSpPr>
          <p:nvPr/>
        </p:nvCxnSpPr>
        <p:spPr>
          <a:xfrm flipH="1" flipV="1">
            <a:off x="6477000" y="1681627"/>
            <a:ext cx="685800" cy="2"/>
          </a:xfrm>
          <a:prstGeom prst="straightConnector1">
            <a:avLst/>
          </a:prstGeom>
          <a:ln>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810500" y="1992690"/>
            <a:ext cx="0" cy="74050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AutoShape 2" descr="Image result for xb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59458" y="1318992"/>
            <a:ext cx="660944" cy="725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9655" y="2172861"/>
            <a:ext cx="660944" cy="725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9" name="Straight Connector 48"/>
          <p:cNvCxnSpPr>
            <a:stCxn id="1029" idx="3"/>
            <a:endCxn id="4" idx="1"/>
          </p:cNvCxnSpPr>
          <p:nvPr/>
        </p:nvCxnSpPr>
        <p:spPr>
          <a:xfrm>
            <a:off x="1862442" y="1681627"/>
            <a:ext cx="499758" cy="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841422" y="1462464"/>
            <a:ext cx="652158" cy="276999"/>
          </a:xfrm>
          <a:prstGeom prst="rect">
            <a:avLst/>
          </a:prstGeom>
          <a:noFill/>
        </p:spPr>
        <p:txBody>
          <a:bodyPr wrap="square" rtlCol="0">
            <a:spAutoFit/>
          </a:bodyPr>
          <a:lstStyle/>
          <a:p>
            <a:r>
              <a:rPr lang="en-US" sz="1200" dirty="0" smtClean="0"/>
              <a:t>serial</a:t>
            </a:r>
            <a:endParaRPr lang="en-GB" dirty="0"/>
          </a:p>
        </p:txBody>
      </p:sp>
      <p:sp>
        <p:nvSpPr>
          <p:cNvPr id="52" name="Lightning Bolt 51"/>
          <p:cNvSpPr/>
          <p:nvPr/>
        </p:nvSpPr>
        <p:spPr>
          <a:xfrm rot="17503585">
            <a:off x="642295" y="1926625"/>
            <a:ext cx="609600" cy="3048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4876800" y="1053663"/>
            <a:ext cx="4114800" cy="40386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p:cNvSpPr txBox="1"/>
          <p:nvPr/>
        </p:nvSpPr>
        <p:spPr>
          <a:xfrm>
            <a:off x="4648200" y="678439"/>
            <a:ext cx="1962150" cy="369332"/>
          </a:xfrm>
          <a:prstGeom prst="rect">
            <a:avLst/>
          </a:prstGeom>
          <a:noFill/>
          <a:ln>
            <a:noFill/>
          </a:ln>
        </p:spPr>
        <p:txBody>
          <a:bodyPr wrap="square" rtlCol="0">
            <a:spAutoFit/>
          </a:bodyPr>
          <a:lstStyle/>
          <a:p>
            <a:pPr algn="ctr"/>
            <a:r>
              <a:rPr lang="en-US" b="1" dirty="0" smtClean="0">
                <a:solidFill>
                  <a:srgbClr val="008000"/>
                </a:solidFill>
              </a:rPr>
              <a:t>Server (Desktop)</a:t>
            </a:r>
          </a:p>
        </p:txBody>
      </p:sp>
      <p:sp>
        <p:nvSpPr>
          <p:cNvPr id="29" name="Rectangle 28"/>
          <p:cNvSpPr/>
          <p:nvPr/>
        </p:nvSpPr>
        <p:spPr>
          <a:xfrm>
            <a:off x="2324100" y="1056980"/>
            <a:ext cx="1638300" cy="141283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p:cNvSpPr txBox="1"/>
          <p:nvPr/>
        </p:nvSpPr>
        <p:spPr>
          <a:xfrm>
            <a:off x="1862442" y="678439"/>
            <a:ext cx="2785758" cy="369332"/>
          </a:xfrm>
          <a:prstGeom prst="rect">
            <a:avLst/>
          </a:prstGeom>
          <a:noFill/>
          <a:ln>
            <a:noFill/>
          </a:ln>
        </p:spPr>
        <p:txBody>
          <a:bodyPr wrap="square" rtlCol="0">
            <a:spAutoFit/>
          </a:bodyPr>
          <a:lstStyle/>
          <a:p>
            <a:r>
              <a:rPr lang="en-US" b="1" dirty="0" err="1" smtClean="0">
                <a:solidFill>
                  <a:srgbClr val="008000"/>
                </a:solidFill>
              </a:rPr>
              <a:t>IoT</a:t>
            </a:r>
            <a:r>
              <a:rPr lang="en-US" b="1" dirty="0" smtClean="0">
                <a:solidFill>
                  <a:srgbClr val="008000"/>
                </a:solidFill>
              </a:rPr>
              <a:t> Gateway (Raspberry Pi)</a:t>
            </a:r>
          </a:p>
        </p:txBody>
      </p:sp>
      <p:sp>
        <p:nvSpPr>
          <p:cNvPr id="43" name="TextBox 42"/>
          <p:cNvSpPr txBox="1"/>
          <p:nvPr/>
        </p:nvSpPr>
        <p:spPr>
          <a:xfrm>
            <a:off x="6423500" y="4615201"/>
            <a:ext cx="2476500" cy="369332"/>
          </a:xfrm>
          <a:prstGeom prst="rect">
            <a:avLst/>
          </a:prstGeom>
          <a:noFill/>
          <a:ln>
            <a:solidFill>
              <a:schemeClr val="tx1"/>
            </a:solidFill>
          </a:ln>
        </p:spPr>
        <p:txBody>
          <a:bodyPr wrap="square" rtlCol="0">
            <a:spAutoFit/>
          </a:bodyPr>
          <a:lstStyle/>
          <a:p>
            <a:pPr algn="ctr"/>
            <a:r>
              <a:rPr lang="en-US" dirty="0" err="1" smtClean="0"/>
              <a:t>Grafana</a:t>
            </a:r>
            <a:r>
              <a:rPr lang="en-US" dirty="0" smtClean="0"/>
              <a:t> </a:t>
            </a:r>
            <a:r>
              <a:rPr lang="en-US" dirty="0" err="1" smtClean="0"/>
              <a:t>Visualisation</a:t>
            </a:r>
            <a:endParaRPr lang="en-US" dirty="0" smtClean="0"/>
          </a:p>
        </p:txBody>
      </p:sp>
      <p:cxnSp>
        <p:nvCxnSpPr>
          <p:cNvPr id="44" name="Straight Arrow Connector 43"/>
          <p:cNvCxnSpPr/>
          <p:nvPr/>
        </p:nvCxnSpPr>
        <p:spPr>
          <a:xfrm>
            <a:off x="7807945" y="4124130"/>
            <a:ext cx="0" cy="47005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7073" y="5039714"/>
            <a:ext cx="2382854" cy="104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3"/>
          <p:cNvPicPr>
            <a:picLocks noChangeAspect="1"/>
          </p:cNvPicPr>
          <p:nvPr/>
        </p:nvPicPr>
        <p:blipFill>
          <a:blip r:embed="rId7"/>
          <a:stretch>
            <a:fillRect/>
          </a:stretch>
        </p:blipFill>
        <p:spPr>
          <a:xfrm>
            <a:off x="126123" y="3611634"/>
            <a:ext cx="1749051" cy="1253331"/>
          </a:xfrm>
          <a:prstGeom prst="rect">
            <a:avLst/>
          </a:prstGeom>
        </p:spPr>
      </p:pic>
      <p:pic>
        <p:nvPicPr>
          <p:cNvPr id="12" name="Picture 11"/>
          <p:cNvPicPr>
            <a:picLocks noChangeAspect="1"/>
          </p:cNvPicPr>
          <p:nvPr/>
        </p:nvPicPr>
        <p:blipFill>
          <a:blip r:embed="rId8"/>
          <a:stretch>
            <a:fillRect/>
          </a:stretch>
        </p:blipFill>
        <p:spPr>
          <a:xfrm>
            <a:off x="2057400" y="3593002"/>
            <a:ext cx="2171700" cy="1619250"/>
          </a:xfrm>
          <a:prstGeom prst="rect">
            <a:avLst/>
          </a:prstGeom>
        </p:spPr>
      </p:pic>
      <p:cxnSp>
        <p:nvCxnSpPr>
          <p:cNvPr id="14" name="Straight Connector 13"/>
          <p:cNvCxnSpPr/>
          <p:nvPr/>
        </p:nvCxnSpPr>
        <p:spPr>
          <a:xfrm>
            <a:off x="370127" y="2877111"/>
            <a:ext cx="0" cy="6386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205655" y="2115113"/>
            <a:ext cx="7883" cy="1348048"/>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28539" y="2537519"/>
            <a:ext cx="2663825" cy="646331"/>
          </a:xfrm>
          <a:prstGeom prst="rect">
            <a:avLst/>
          </a:prstGeom>
          <a:noFill/>
          <a:ln>
            <a:noFill/>
          </a:ln>
        </p:spPr>
        <p:txBody>
          <a:bodyPr wrap="square" rtlCol="0">
            <a:spAutoFit/>
          </a:bodyPr>
          <a:lstStyle/>
          <a:p>
            <a:r>
              <a:rPr lang="en-US" b="1" dirty="0" smtClean="0">
                <a:solidFill>
                  <a:srgbClr val="008000"/>
                </a:solidFill>
              </a:rPr>
              <a:t>Embedded device with microwave-sensor</a:t>
            </a:r>
          </a:p>
        </p:txBody>
      </p:sp>
      <p:sp>
        <p:nvSpPr>
          <p:cNvPr id="41" name="TextBox 40"/>
          <p:cNvSpPr txBox="1"/>
          <p:nvPr/>
        </p:nvSpPr>
        <p:spPr>
          <a:xfrm>
            <a:off x="159239" y="934691"/>
            <a:ext cx="1042258" cy="954107"/>
          </a:xfrm>
          <a:prstGeom prst="rect">
            <a:avLst/>
          </a:prstGeom>
          <a:noFill/>
        </p:spPr>
        <p:txBody>
          <a:bodyPr wrap="square" rtlCol="0">
            <a:spAutoFit/>
          </a:bodyPr>
          <a:lstStyle/>
          <a:p>
            <a:r>
              <a:rPr lang="en-US" sz="1400" dirty="0" smtClean="0"/>
              <a:t>ZigBee-based wireless network</a:t>
            </a:r>
            <a:endParaRPr lang="en-GB" sz="2000" dirty="0"/>
          </a:p>
        </p:txBody>
      </p:sp>
      <p:sp>
        <p:nvSpPr>
          <p:cNvPr id="42" name="TextBox 41"/>
          <p:cNvSpPr txBox="1"/>
          <p:nvPr/>
        </p:nvSpPr>
        <p:spPr>
          <a:xfrm>
            <a:off x="3899338" y="1707435"/>
            <a:ext cx="1042258" cy="523220"/>
          </a:xfrm>
          <a:prstGeom prst="rect">
            <a:avLst/>
          </a:prstGeom>
          <a:noFill/>
        </p:spPr>
        <p:txBody>
          <a:bodyPr wrap="square" rtlCol="0">
            <a:spAutoFit/>
          </a:bodyPr>
          <a:lstStyle/>
          <a:p>
            <a:r>
              <a:rPr lang="en-US" sz="1400" dirty="0" smtClean="0"/>
              <a:t>LAN wired connection</a:t>
            </a:r>
            <a:endParaRPr lang="en-GB" sz="2000" dirty="0"/>
          </a:p>
        </p:txBody>
      </p:sp>
      <p:pic>
        <p:nvPicPr>
          <p:cNvPr id="3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13</a:t>
            </a:r>
          </a:p>
        </p:txBody>
      </p:sp>
    </p:spTree>
    <p:extLst>
      <p:ext uri="{BB962C8B-B14F-4D97-AF65-F5344CB8AC3E}">
        <p14:creationId xmlns:p14="http://schemas.microsoft.com/office/powerpoint/2010/main" val="41854941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346841" y="1150923"/>
            <a:ext cx="4960883" cy="1707897"/>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SG" sz="2800" b="1" i="0" u="none" strike="noStrike" kern="1200" cap="none" spc="0" normalizeH="0" baseline="0" noProof="0" dirty="0">
                <a:ln>
                  <a:noFill/>
                </a:ln>
                <a:solidFill>
                  <a:schemeClr val="tx1"/>
                </a:solidFill>
                <a:effectLst/>
                <a:uLnTx/>
                <a:uFillTx/>
                <a:latin typeface="+mj-lt"/>
                <a:ea typeface="+mn-ea"/>
                <a:cs typeface="Arial" pitchFamily="34" charset="0"/>
              </a:rPr>
              <a:t>This is an important stage and is necessary because the data that is collected is often “dirty” due to:</a:t>
            </a:r>
          </a:p>
        </p:txBody>
      </p:sp>
      <p:sp>
        <p:nvSpPr>
          <p:cNvPr id="6" name="TextBox 5"/>
          <p:cNvSpPr txBox="1"/>
          <p:nvPr/>
        </p:nvSpPr>
        <p:spPr>
          <a:xfrm>
            <a:off x="338794" y="2915585"/>
            <a:ext cx="8489896" cy="3108543"/>
          </a:xfrm>
          <a:prstGeom prst="rect">
            <a:avLst/>
          </a:prstGeom>
          <a:noFill/>
        </p:spPr>
        <p:txBody>
          <a:bodyPr wrap="square" rtlCol="0">
            <a:spAutoFit/>
          </a:bodyPr>
          <a:lstStyle/>
          <a:p>
            <a:pPr marL="457200" indent="-457200" algn="just" fontAlgn="auto">
              <a:spcBef>
                <a:spcPts val="0"/>
              </a:spcBef>
              <a:spcAft>
                <a:spcPts val="0"/>
              </a:spcAft>
              <a:buFont typeface="Arial" panose="020B0604020202020204" pitchFamily="34" charset="0"/>
              <a:buChar char="•"/>
            </a:pPr>
            <a:r>
              <a:rPr lang="en-US" sz="2800" dirty="0" smtClean="0">
                <a:latin typeface="+mn-lt"/>
                <a:cs typeface="+mn-cs"/>
              </a:rPr>
              <a:t>Missing </a:t>
            </a:r>
            <a:r>
              <a:rPr lang="en-US" sz="2800" dirty="0">
                <a:latin typeface="+mn-lt"/>
                <a:cs typeface="+mn-cs"/>
              </a:rPr>
              <a:t>data</a:t>
            </a:r>
          </a:p>
          <a:p>
            <a:pPr marL="457200" indent="-457200" algn="just" fontAlgn="auto">
              <a:spcBef>
                <a:spcPts val="0"/>
              </a:spcBef>
              <a:spcAft>
                <a:spcPts val="0"/>
              </a:spcAft>
              <a:buFont typeface="Arial" panose="020B0604020202020204" pitchFamily="34" charset="0"/>
              <a:buChar char="•"/>
            </a:pPr>
            <a:r>
              <a:rPr lang="en-US" sz="2800" dirty="0">
                <a:latin typeface="+mn-lt"/>
                <a:cs typeface="+mn-cs"/>
              </a:rPr>
              <a:t>Unacceptable formats</a:t>
            </a:r>
          </a:p>
          <a:p>
            <a:pPr marL="457200" indent="-457200" algn="just" fontAlgn="auto">
              <a:spcBef>
                <a:spcPts val="0"/>
              </a:spcBef>
              <a:spcAft>
                <a:spcPts val="0"/>
              </a:spcAft>
              <a:buFont typeface="Arial" panose="020B0604020202020204" pitchFamily="34" charset="0"/>
              <a:buChar char="•"/>
            </a:pPr>
            <a:r>
              <a:rPr lang="en-US" sz="2800" dirty="0">
                <a:latin typeface="+mn-lt"/>
                <a:cs typeface="+mn-cs"/>
              </a:rPr>
              <a:t>Erroneous values</a:t>
            </a:r>
          </a:p>
          <a:p>
            <a:pPr marL="457200" indent="-457200" algn="just" fontAlgn="auto">
              <a:spcBef>
                <a:spcPts val="0"/>
              </a:spcBef>
              <a:spcAft>
                <a:spcPts val="0"/>
              </a:spcAft>
              <a:buFont typeface="Arial" panose="020B0604020202020204" pitchFamily="34" charset="0"/>
              <a:buChar char="•"/>
            </a:pPr>
            <a:r>
              <a:rPr lang="en-US" sz="2800" dirty="0">
                <a:latin typeface="+mn-lt"/>
                <a:cs typeface="+mn-cs"/>
              </a:rPr>
              <a:t>Data could be embedded inside text or other information and needs to be extracted</a:t>
            </a:r>
          </a:p>
          <a:p>
            <a:pPr marL="457200" indent="-457200" algn="just" fontAlgn="auto">
              <a:spcBef>
                <a:spcPts val="0"/>
              </a:spcBef>
              <a:spcAft>
                <a:spcPts val="0"/>
              </a:spcAft>
              <a:buFont typeface="Arial" panose="020B0604020202020204" pitchFamily="34" charset="0"/>
              <a:buChar char="•"/>
            </a:pPr>
            <a:r>
              <a:rPr lang="en-US" sz="2800" dirty="0" smtClean="0">
                <a:latin typeface="+mn-lt"/>
                <a:cs typeface="+mn-cs"/>
              </a:rPr>
              <a:t>Remove </a:t>
            </a:r>
            <a:r>
              <a:rPr lang="en-US" sz="2800" dirty="0">
                <a:latin typeface="+mn-lt"/>
                <a:cs typeface="+mn-cs"/>
              </a:rPr>
              <a:t>or compensate for outliers that skews the data </a:t>
            </a:r>
            <a:r>
              <a:rPr lang="en-US" sz="2800" dirty="0" smtClean="0">
                <a:latin typeface="+mn-lt"/>
                <a:cs typeface="+mn-cs"/>
              </a:rPr>
              <a:t>unrealistically</a:t>
            </a:r>
            <a:endParaRPr lang="en-US" sz="2800" dirty="0">
              <a:latin typeface="+mn-lt"/>
              <a:cs typeface="+mn-cs"/>
            </a:endParaRPr>
          </a:p>
        </p:txBody>
      </p:sp>
      <p:sp>
        <p:nvSpPr>
          <p:cNvPr id="8" name="Title 2"/>
          <p:cNvSpPr>
            <a:spLocks noGrp="1"/>
          </p:cNvSpPr>
          <p:nvPr>
            <p:ph type="title"/>
          </p:nvPr>
        </p:nvSpPr>
        <p:spPr>
          <a:xfrm>
            <a:off x="0" y="-1"/>
            <a:ext cx="9144000" cy="1247337"/>
          </a:xfrm>
        </p:spPr>
        <p:txBody>
          <a:bodyPr>
            <a:normAutofit/>
          </a:bodyPr>
          <a:lstStyle/>
          <a:p>
            <a:pPr algn="l"/>
            <a:r>
              <a:rPr lang="en-US" sz="4000" b="1" dirty="0">
                <a:solidFill>
                  <a:schemeClr val="tx2"/>
                </a:solidFill>
              </a:rPr>
              <a:t>Data Cleaning</a:t>
            </a:r>
          </a:p>
        </p:txBody>
      </p:sp>
      <p:pic>
        <p:nvPicPr>
          <p:cNvPr id="2" name="Picture 1"/>
          <p:cNvPicPr>
            <a:picLocks noChangeAspect="1"/>
          </p:cNvPicPr>
          <p:nvPr/>
        </p:nvPicPr>
        <p:blipFill>
          <a:blip r:embed="rId3"/>
          <a:stretch>
            <a:fillRect/>
          </a:stretch>
        </p:blipFill>
        <p:spPr>
          <a:xfrm>
            <a:off x="5654565" y="267190"/>
            <a:ext cx="3348202" cy="2229903"/>
          </a:xfrm>
          <a:prstGeom prst="rect">
            <a:avLst/>
          </a:prstGeom>
          <a:ln>
            <a:noFill/>
          </a:ln>
          <a:effectLst>
            <a:softEdge rad="112500"/>
          </a:effec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16</a:t>
            </a:r>
          </a:p>
        </p:txBody>
      </p:sp>
    </p:spTree>
    <p:extLst>
      <p:ext uri="{BB962C8B-B14F-4D97-AF65-F5344CB8AC3E}">
        <p14:creationId xmlns:p14="http://schemas.microsoft.com/office/powerpoint/2010/main" val="29378547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4706" y="1229710"/>
            <a:ext cx="8687044" cy="3970318"/>
          </a:xfrm>
          <a:prstGeom prst="rect">
            <a:avLst/>
          </a:prstGeom>
          <a:noFill/>
        </p:spPr>
        <p:txBody>
          <a:bodyPr wrap="square" rtlCol="0">
            <a:spAutoFit/>
          </a:bodyPr>
          <a:lstStyle/>
          <a:p>
            <a:pPr marL="342900" indent="-342900" algn="just" fontAlgn="auto">
              <a:spcBef>
                <a:spcPts val="0"/>
              </a:spcBef>
              <a:spcAft>
                <a:spcPts val="0"/>
              </a:spcAft>
              <a:buFont typeface="Arial" panose="020B0604020202020204" pitchFamily="34" charset="0"/>
              <a:buChar char="•"/>
            </a:pPr>
            <a:r>
              <a:rPr lang="en-US" sz="2800" dirty="0">
                <a:latin typeface="+mj-lt"/>
                <a:cs typeface="+mn-cs"/>
              </a:rPr>
              <a:t>Huge amount of effort is spent cleaning data to get it ready for </a:t>
            </a:r>
            <a:r>
              <a:rPr lang="en-US" sz="2800" dirty="0" smtClean="0">
                <a:latin typeface="+mj-lt"/>
                <a:cs typeface="+mn-cs"/>
              </a:rPr>
              <a:t>analysis.</a:t>
            </a:r>
            <a:endParaRPr lang="en-US" sz="2800" dirty="0">
              <a:latin typeface="+mj-lt"/>
              <a:cs typeface="+mn-cs"/>
            </a:endParaRPr>
          </a:p>
          <a:p>
            <a:pPr marL="342900" indent="-342900" algn="just" fontAlgn="auto">
              <a:spcBef>
                <a:spcPts val="0"/>
              </a:spcBef>
              <a:spcAft>
                <a:spcPts val="0"/>
              </a:spcAft>
              <a:buFont typeface="Arial" panose="020B0604020202020204" pitchFamily="34" charset="0"/>
              <a:buChar char="•"/>
            </a:pPr>
            <a:r>
              <a:rPr lang="en-US" sz="2800" dirty="0">
                <a:latin typeface="+mj-lt"/>
                <a:cs typeface="+mn-cs"/>
              </a:rPr>
              <a:t>It is often said that 80% of data analysis is spent on the process of cleaning and preparing the data.</a:t>
            </a:r>
          </a:p>
          <a:p>
            <a:pPr marL="342900" indent="-342900" algn="just" fontAlgn="auto">
              <a:spcBef>
                <a:spcPts val="0"/>
              </a:spcBef>
              <a:spcAft>
                <a:spcPts val="0"/>
              </a:spcAft>
              <a:buFont typeface="Arial" panose="020B0604020202020204" pitchFamily="34" charset="0"/>
              <a:buChar char="•"/>
            </a:pPr>
            <a:r>
              <a:rPr lang="en-US" sz="2800" dirty="0">
                <a:latin typeface="+mj-lt"/>
                <a:cs typeface="+mn-cs"/>
              </a:rPr>
              <a:t>Data preparation is not just the first </a:t>
            </a:r>
            <a:r>
              <a:rPr lang="en-US" sz="2800" dirty="0" smtClean="0">
                <a:latin typeface="+mj-lt"/>
                <a:cs typeface="+mn-cs"/>
              </a:rPr>
              <a:t>step, </a:t>
            </a:r>
            <a:r>
              <a:rPr lang="en-US" sz="2800" dirty="0">
                <a:latin typeface="+mj-lt"/>
                <a:cs typeface="+mn-cs"/>
              </a:rPr>
              <a:t>but must be repeated over the course of analysis as new problems come to light or new data is </a:t>
            </a:r>
            <a:r>
              <a:rPr lang="en-US" sz="2800" dirty="0" smtClean="0">
                <a:latin typeface="+mj-lt"/>
                <a:cs typeface="+mn-cs"/>
              </a:rPr>
              <a:t>collected.</a:t>
            </a:r>
            <a:endParaRPr lang="en-US" sz="2800" dirty="0">
              <a:latin typeface="+mj-lt"/>
              <a:cs typeface="+mn-cs"/>
            </a:endParaRPr>
          </a:p>
          <a:p>
            <a:pPr marL="342900" indent="-342900" algn="just" fontAlgn="auto">
              <a:spcBef>
                <a:spcPts val="0"/>
              </a:spcBef>
              <a:spcAft>
                <a:spcPts val="0"/>
              </a:spcAft>
              <a:buFont typeface="Arial" panose="020B0604020202020204" pitchFamily="34" charset="0"/>
              <a:buChar char="•"/>
            </a:pPr>
            <a:r>
              <a:rPr lang="en-US" sz="2800" dirty="0">
                <a:latin typeface="+mj-lt"/>
                <a:cs typeface="+mn-cs"/>
              </a:rPr>
              <a:t>Data cleaning is </a:t>
            </a:r>
            <a:r>
              <a:rPr lang="en-US" sz="2800" dirty="0" smtClean="0">
                <a:latin typeface="+mj-lt"/>
                <a:cs typeface="+mn-cs"/>
              </a:rPr>
              <a:t>sometimes </a:t>
            </a:r>
            <a:r>
              <a:rPr lang="en-US" sz="2800" dirty="0">
                <a:latin typeface="+mj-lt"/>
                <a:cs typeface="+mn-cs"/>
              </a:rPr>
              <a:t>painfully </a:t>
            </a:r>
            <a:r>
              <a:rPr lang="en-US" sz="2800" dirty="0" smtClean="0">
                <a:latin typeface="+mj-lt"/>
                <a:cs typeface="+mn-cs"/>
              </a:rPr>
              <a:t>manual.</a:t>
            </a:r>
            <a:endParaRPr lang="en-US" sz="2800" dirty="0">
              <a:latin typeface="+mj-lt"/>
              <a:cs typeface="+mn-cs"/>
            </a:endParaRPr>
          </a:p>
          <a:p>
            <a:pPr algn="just" fontAlgn="auto" latinLnBrk="1">
              <a:spcBef>
                <a:spcPts val="0"/>
              </a:spcBef>
              <a:spcAft>
                <a:spcPts val="0"/>
              </a:spcAft>
            </a:pPr>
            <a:endParaRPr lang="en-US" sz="2800" dirty="0">
              <a:solidFill>
                <a:prstClr val="black"/>
              </a:solidFill>
              <a:latin typeface="+mj-lt"/>
              <a:cs typeface="+mn-cs"/>
            </a:endParaRPr>
          </a:p>
        </p:txBody>
      </p:sp>
      <p:sp>
        <p:nvSpPr>
          <p:cNvPr id="8" name="Title 2"/>
          <p:cNvSpPr>
            <a:spLocks noGrp="1"/>
          </p:cNvSpPr>
          <p:nvPr>
            <p:ph type="title"/>
          </p:nvPr>
        </p:nvSpPr>
        <p:spPr>
          <a:xfrm>
            <a:off x="0" y="0"/>
            <a:ext cx="9144000" cy="1229710"/>
          </a:xfrm>
        </p:spPr>
        <p:txBody>
          <a:bodyPr>
            <a:normAutofit/>
          </a:bodyPr>
          <a:lstStyle/>
          <a:p>
            <a:pPr algn="l"/>
            <a:r>
              <a:rPr lang="en-US" sz="4000" b="1" dirty="0">
                <a:solidFill>
                  <a:srgbClr val="FF0000"/>
                </a:solidFill>
              </a:rPr>
              <a:t>Data Cleaning</a:t>
            </a:r>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17</a:t>
            </a:r>
          </a:p>
        </p:txBody>
      </p:sp>
    </p:spTree>
    <p:extLst>
      <p:ext uri="{BB962C8B-B14F-4D97-AF65-F5344CB8AC3E}">
        <p14:creationId xmlns:p14="http://schemas.microsoft.com/office/powerpoint/2010/main" val="2501668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a:xfrm>
            <a:off x="0" y="0"/>
            <a:ext cx="9144000" cy="1229710"/>
          </a:xfrm>
        </p:spPr>
        <p:txBody>
          <a:bodyPr>
            <a:normAutofit/>
          </a:bodyPr>
          <a:lstStyle/>
          <a:p>
            <a:pPr algn="l"/>
            <a:r>
              <a:rPr lang="en-US" sz="4000" b="1" dirty="0">
                <a:solidFill>
                  <a:srgbClr val="FF0000"/>
                </a:solidFill>
              </a:rPr>
              <a:t>Data </a:t>
            </a:r>
            <a:r>
              <a:rPr lang="en-US" sz="4000" b="1" dirty="0" smtClean="0">
                <a:solidFill>
                  <a:srgbClr val="FF0000"/>
                </a:solidFill>
              </a:rPr>
              <a:t>Transformation / Feature Extraction</a:t>
            </a:r>
            <a:endParaRPr lang="en-US" sz="4000" b="1" dirty="0">
              <a:solidFill>
                <a:srgbClr val="FF0000"/>
              </a:solidFill>
            </a:endParaRPr>
          </a:p>
        </p:txBody>
      </p:sp>
      <p:sp>
        <p:nvSpPr>
          <p:cNvPr id="2" name="TextBox 1"/>
          <p:cNvSpPr txBox="1"/>
          <p:nvPr/>
        </p:nvSpPr>
        <p:spPr>
          <a:xfrm>
            <a:off x="294290" y="1272992"/>
            <a:ext cx="8460827" cy="3539430"/>
          </a:xfrm>
          <a:prstGeom prst="rect">
            <a:avLst/>
          </a:prstGeom>
          <a:noFill/>
        </p:spPr>
        <p:txBody>
          <a:bodyPr wrap="square" rtlCol="0">
            <a:spAutoFit/>
          </a:bodyPr>
          <a:lstStyle/>
          <a:p>
            <a:pPr algn="just"/>
            <a:r>
              <a:rPr lang="en-US" sz="2800" dirty="0" smtClean="0">
                <a:solidFill>
                  <a:srgbClr val="FF0000"/>
                </a:solidFill>
                <a:latin typeface="+mj-lt"/>
              </a:rPr>
              <a:t>Data Cleaning: </a:t>
            </a:r>
          </a:p>
          <a:p>
            <a:pPr algn="just"/>
            <a:r>
              <a:rPr lang="en-US" sz="2800" dirty="0" smtClean="0">
                <a:latin typeface="+mj-lt"/>
              </a:rPr>
              <a:t>To address problems with the raw data, such as missing and erroneous values, data formatting issues etc.</a:t>
            </a:r>
          </a:p>
          <a:p>
            <a:pPr algn="just"/>
            <a:endParaRPr lang="en-US" sz="2800" dirty="0">
              <a:latin typeface="+mj-lt"/>
            </a:endParaRPr>
          </a:p>
          <a:p>
            <a:pPr algn="just"/>
            <a:r>
              <a:rPr lang="en-US" sz="2800" dirty="0" smtClean="0">
                <a:solidFill>
                  <a:srgbClr val="FF0000"/>
                </a:solidFill>
                <a:latin typeface="+mj-lt"/>
              </a:rPr>
              <a:t>Data Transformation: </a:t>
            </a:r>
          </a:p>
          <a:p>
            <a:pPr algn="just"/>
            <a:r>
              <a:rPr lang="en-US" sz="2800" dirty="0" smtClean="0">
                <a:latin typeface="+mj-lt"/>
              </a:rPr>
              <a:t>To enhance the data by changing the values and/or structure of the data and add additional features (feature extraction) </a:t>
            </a:r>
            <a:endParaRPr lang="en-SG" sz="2800" dirty="0">
              <a:latin typeface="+mj-lt"/>
            </a:endParaRPr>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lang="en-US" altLang="en-US" sz="1200" dirty="0" smtClean="0">
                <a:solidFill>
                  <a:srgbClr val="A0A0A0"/>
                </a:solidFill>
              </a:rPr>
              <a:t>18</a:t>
            </a:r>
            <a:endPar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endParaRPr>
          </a:p>
        </p:txBody>
      </p:sp>
    </p:spTree>
    <p:extLst>
      <p:ext uri="{BB962C8B-B14F-4D97-AF65-F5344CB8AC3E}">
        <p14:creationId xmlns:p14="http://schemas.microsoft.com/office/powerpoint/2010/main" val="3802166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a:xfrm>
            <a:off x="0" y="0"/>
            <a:ext cx="9144000" cy="1229710"/>
          </a:xfrm>
        </p:spPr>
        <p:txBody>
          <a:bodyPr>
            <a:normAutofit/>
          </a:bodyPr>
          <a:lstStyle/>
          <a:p>
            <a:pPr algn="l"/>
            <a:r>
              <a:rPr lang="en-US" sz="4000" b="1" dirty="0">
                <a:solidFill>
                  <a:srgbClr val="FF0000"/>
                </a:solidFill>
              </a:rPr>
              <a:t>Data </a:t>
            </a:r>
            <a:r>
              <a:rPr lang="en-US" sz="4000" b="1" dirty="0" smtClean="0">
                <a:solidFill>
                  <a:srgbClr val="FF0000"/>
                </a:solidFill>
              </a:rPr>
              <a:t>Transformation / Feature Extraction</a:t>
            </a:r>
            <a:endParaRPr lang="en-US" sz="4000" b="1" dirty="0">
              <a:solidFill>
                <a:srgbClr val="FF0000"/>
              </a:solidFill>
            </a:endParaRPr>
          </a:p>
        </p:txBody>
      </p:sp>
      <p:sp>
        <p:nvSpPr>
          <p:cNvPr id="2" name="TextBox 1"/>
          <p:cNvSpPr txBox="1"/>
          <p:nvPr/>
        </p:nvSpPr>
        <p:spPr>
          <a:xfrm>
            <a:off x="294290" y="1272992"/>
            <a:ext cx="8460827" cy="3970318"/>
          </a:xfrm>
          <a:prstGeom prst="rect">
            <a:avLst/>
          </a:prstGeom>
          <a:noFill/>
        </p:spPr>
        <p:txBody>
          <a:bodyPr wrap="square" rtlCol="0">
            <a:spAutoFit/>
          </a:bodyPr>
          <a:lstStyle/>
          <a:p>
            <a:pPr algn="just"/>
            <a:r>
              <a:rPr lang="en-US" sz="2800" dirty="0" smtClean="0">
                <a:latin typeface="+mj-lt"/>
              </a:rPr>
              <a:t>Some of the data transformation which will be covered in this subject include:</a:t>
            </a:r>
          </a:p>
          <a:p>
            <a:pPr algn="just"/>
            <a:r>
              <a:rPr lang="en-US" sz="2800" dirty="0" smtClean="0">
                <a:latin typeface="+mj-lt"/>
              </a:rPr>
              <a:t> </a:t>
            </a:r>
          </a:p>
          <a:p>
            <a:pPr marL="457200" indent="-457200" algn="just">
              <a:buFont typeface="Arial" panose="020B0604020202020204" pitchFamily="34" charset="0"/>
              <a:buChar char="•"/>
            </a:pPr>
            <a:r>
              <a:rPr lang="en-US" sz="2800" dirty="0" smtClean="0">
                <a:latin typeface="+mj-lt"/>
              </a:rPr>
              <a:t>Date Time processing</a:t>
            </a:r>
          </a:p>
          <a:p>
            <a:pPr marL="457200" indent="-457200" algn="just">
              <a:buFont typeface="Arial" panose="020B0604020202020204" pitchFamily="34" charset="0"/>
              <a:buChar char="•"/>
            </a:pPr>
            <a:r>
              <a:rPr lang="en-US" sz="2800" dirty="0" smtClean="0">
                <a:latin typeface="+mj-lt"/>
              </a:rPr>
              <a:t>Normalize</a:t>
            </a:r>
          </a:p>
          <a:p>
            <a:pPr marL="457200" indent="-457200" algn="just">
              <a:buFont typeface="Arial" panose="020B0604020202020204" pitchFamily="34" charset="0"/>
              <a:buChar char="•"/>
            </a:pPr>
            <a:r>
              <a:rPr lang="en-US" sz="2800" dirty="0" smtClean="0">
                <a:latin typeface="+mj-lt"/>
              </a:rPr>
              <a:t>Aggregate</a:t>
            </a:r>
          </a:p>
          <a:p>
            <a:pPr marL="457200" indent="-457200" algn="just">
              <a:buFont typeface="Arial" panose="020B0604020202020204" pitchFamily="34" charset="0"/>
              <a:buChar char="•"/>
            </a:pPr>
            <a:r>
              <a:rPr lang="en-US" sz="2800" dirty="0" smtClean="0">
                <a:latin typeface="+mj-lt"/>
              </a:rPr>
              <a:t>Generate New Attributes</a:t>
            </a:r>
          </a:p>
          <a:p>
            <a:pPr marL="457200" indent="-457200" algn="just">
              <a:buFont typeface="Arial" panose="020B0604020202020204" pitchFamily="34" charset="0"/>
              <a:buChar char="•"/>
            </a:pPr>
            <a:r>
              <a:rPr lang="en-US" sz="2800" dirty="0" smtClean="0">
                <a:latin typeface="+mj-lt"/>
              </a:rPr>
              <a:t>Select Attributes</a:t>
            </a:r>
          </a:p>
          <a:p>
            <a:pPr marL="457200" indent="-457200" algn="just">
              <a:buFont typeface="Arial" panose="020B0604020202020204" pitchFamily="34" charset="0"/>
              <a:buChar char="•"/>
            </a:pPr>
            <a:r>
              <a:rPr lang="en-US" sz="2800" dirty="0" smtClean="0">
                <a:latin typeface="+mj-lt"/>
              </a:rPr>
              <a:t>Filter Examples</a:t>
            </a:r>
            <a:endParaRPr lang="en-SG" sz="2800" dirty="0">
              <a:latin typeface="+mj-lt"/>
            </a:endParaRPr>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19</a:t>
            </a:r>
          </a:p>
        </p:txBody>
      </p:sp>
    </p:spTree>
    <p:extLst>
      <p:ext uri="{BB962C8B-B14F-4D97-AF65-F5344CB8AC3E}">
        <p14:creationId xmlns:p14="http://schemas.microsoft.com/office/powerpoint/2010/main" val="728170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0" y="1968"/>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Applications of Data Analytics</a:t>
            </a: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11" name="Content Placeholder 4"/>
          <p:cNvSpPr>
            <a:spLocks noGrp="1"/>
          </p:cNvSpPr>
          <p:nvPr>
            <p:ph idx="10"/>
          </p:nvPr>
        </p:nvSpPr>
        <p:spPr>
          <a:xfrm>
            <a:off x="206184" y="1359980"/>
            <a:ext cx="8496944" cy="3994316"/>
          </a:xfrm>
        </p:spPr>
        <p:txBody>
          <a:bodyPr>
            <a:normAutofit/>
          </a:bodyPr>
          <a:lstStyle/>
          <a:p>
            <a:pPr marL="285750" indent="-285750">
              <a:buFont typeface="Arial" panose="020B0604020202020204" pitchFamily="34" charset="0"/>
              <a:buChar char="•"/>
            </a:pPr>
            <a:r>
              <a:rPr lang="en-US" altLang="ko-KR" sz="2800" dirty="0" smtClean="0">
                <a:solidFill>
                  <a:schemeClr val="tx1"/>
                </a:solidFill>
              </a:rPr>
              <a:t>Industrial Internet of Things (IIOT) --- big data for manufacturing</a:t>
            </a:r>
          </a:p>
          <a:p>
            <a:r>
              <a:rPr lang="en-US" altLang="ko-KR" sz="2800" dirty="0" smtClean="0">
                <a:solidFill>
                  <a:schemeClr val="tx1"/>
                </a:solidFill>
              </a:rPr>
              <a:t>   </a:t>
            </a:r>
            <a:r>
              <a:rPr lang="en-US" altLang="ko-KR" sz="2800" dirty="0" smtClean="0">
                <a:hlinkClick r:id="rId4"/>
              </a:rPr>
              <a:t>https</a:t>
            </a:r>
            <a:r>
              <a:rPr lang="en-US" altLang="ko-KR" sz="2800" dirty="0">
                <a:hlinkClick r:id="rId4"/>
              </a:rPr>
              <a:t>://</a:t>
            </a:r>
            <a:r>
              <a:rPr lang="en-US" altLang="ko-KR" sz="2800" dirty="0" smtClean="0">
                <a:hlinkClick r:id="rId4"/>
              </a:rPr>
              <a:t>www.youtube.com/watch?v=sGXvZbo3l9I</a:t>
            </a:r>
            <a:endParaRPr lang="en-US" altLang="ko-KR" sz="2800" dirty="0" smtClean="0"/>
          </a:p>
          <a:p>
            <a:endParaRPr lang="en-US" altLang="ko-KR" sz="2800" dirty="0" smtClean="0"/>
          </a:p>
          <a:p>
            <a:pPr marL="285750" indent="-285750">
              <a:buFont typeface="Arial" panose="020B0604020202020204" pitchFamily="34" charset="0"/>
              <a:buChar char="•"/>
            </a:pPr>
            <a:r>
              <a:rPr lang="en-US" altLang="ko-KR" sz="2800" dirty="0" smtClean="0">
                <a:solidFill>
                  <a:schemeClr val="tx1"/>
                </a:solidFill>
              </a:rPr>
              <a:t>Amazon Logistic </a:t>
            </a:r>
            <a:r>
              <a:rPr lang="en-US" altLang="ko-KR" sz="2800" dirty="0">
                <a:solidFill>
                  <a:schemeClr val="tx1"/>
                </a:solidFill>
              </a:rPr>
              <a:t>R</a:t>
            </a:r>
            <a:r>
              <a:rPr lang="en-US" altLang="ko-KR" sz="2800" dirty="0" smtClean="0">
                <a:solidFill>
                  <a:schemeClr val="tx1"/>
                </a:solidFill>
              </a:rPr>
              <a:t>obot </a:t>
            </a:r>
            <a:r>
              <a:rPr lang="en-US" altLang="ko-KR" sz="2800" dirty="0" smtClean="0">
                <a:hlinkClick r:id="rId5"/>
              </a:rPr>
              <a:t>https</a:t>
            </a:r>
            <a:r>
              <a:rPr lang="en-US" altLang="ko-KR" sz="2800" dirty="0">
                <a:hlinkClick r:id="rId5"/>
              </a:rPr>
              <a:t>://</a:t>
            </a:r>
            <a:r>
              <a:rPr lang="en-US" altLang="ko-KR" sz="2800" dirty="0" smtClean="0">
                <a:hlinkClick r:id="rId5"/>
              </a:rPr>
              <a:t>www.youtube.com/watch?v=cLVCGEmkJs0</a:t>
            </a:r>
            <a:endParaRPr lang="en-US" altLang="ko-KR" sz="2800" dirty="0" smtClean="0"/>
          </a:p>
          <a:p>
            <a:endParaRPr lang="en-US" altLang="ko-KR" sz="2800" dirty="0" smtClean="0"/>
          </a:p>
        </p:txBody>
      </p:sp>
    </p:spTree>
    <p:extLst>
      <p:ext uri="{BB962C8B-B14F-4D97-AF65-F5344CB8AC3E}">
        <p14:creationId xmlns:p14="http://schemas.microsoft.com/office/powerpoint/2010/main" val="1967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976" y="2753499"/>
            <a:ext cx="5663580" cy="3203686"/>
          </a:xfrm>
          <a:prstGeom prst="rect">
            <a:avLst/>
          </a:prstGeom>
        </p:spPr>
      </p:pic>
      <p:pic>
        <p:nvPicPr>
          <p:cNvPr id="51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111512" y="144965"/>
            <a:ext cx="9144000" cy="350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6000" b="1" dirty="0" smtClean="0">
                <a:solidFill>
                  <a:srgbClr val="EF0C1D"/>
                </a:solidFill>
              </a:rPr>
              <a:t>Introduction </a:t>
            </a:r>
            <a:r>
              <a:rPr lang="en-US" altLang="en-US" sz="6000" b="1" dirty="0" smtClean="0">
                <a:solidFill>
                  <a:srgbClr val="EF0C1D"/>
                </a:solidFill>
              </a:rPr>
              <a:t>to Machine Learning</a:t>
            </a:r>
            <a:endParaRPr kumimoji="0" lang="en-US" altLang="en-US" sz="6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endParaRP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Tree>
    <p:extLst>
      <p:ext uri="{BB962C8B-B14F-4D97-AF65-F5344CB8AC3E}">
        <p14:creationId xmlns:p14="http://schemas.microsoft.com/office/powerpoint/2010/main" val="3482848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0" y="1968"/>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Subject Synopsis</a:t>
            </a: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11" name="Content Placeholder 4"/>
          <p:cNvSpPr txBox="1">
            <a:spLocks/>
          </p:cNvSpPr>
          <p:nvPr/>
        </p:nvSpPr>
        <p:spPr>
          <a:xfrm>
            <a:off x="364704" y="1461067"/>
            <a:ext cx="8414592" cy="3636579"/>
          </a:xfrm>
          <a:prstGeom prst="rect">
            <a:avLst/>
          </a:prstGeom>
        </p:spPr>
        <p:txBody>
          <a:bodyPr vert="horz" lIns="91429" tIns="45715" rIns="91429" bIns="45715" rtlCol="0" anchor="ctr">
            <a:noAutofit/>
          </a:bodyPr>
          <a:lstStyle>
            <a:defPPr>
              <a:defRPr lang="en-US"/>
            </a:defPPr>
            <a:lvl1pPr algn="l" defTabSz="457148" rtl="0" eaLnBrk="1" fontAlgn="auto" hangingPunct="1">
              <a:spcBef>
                <a:spcPts val="0"/>
              </a:spcBef>
              <a:spcAft>
                <a:spcPts val="0"/>
              </a:spcAft>
              <a:defRPr sz="1200" kern="1200">
                <a:solidFill>
                  <a:srgbClr val="666666">
                    <a:tint val="75000"/>
                  </a:srgb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just" fontAlgn="base" hangingPunct="0">
              <a:tabLst>
                <a:tab pos="685800" algn="l"/>
              </a:tabLst>
            </a:pPr>
            <a:r>
              <a:rPr lang="en-SG" sz="2800" dirty="0">
                <a:solidFill>
                  <a:schemeClr val="tx1"/>
                </a:solidFill>
                <a:latin typeface="+mj-lt"/>
                <a:ea typeface="Times New Roman" panose="02020603050405020304" pitchFamily="18" charset="0"/>
                <a:cs typeface="Times New Roman" panose="02020603050405020304" pitchFamily="18" charset="0"/>
              </a:rPr>
              <a:t>This subject provides coverage of the knowledge of concepts and skills in the tools and processes used in data analytics of large amounts of engineering data. It encompasses the various stages of data analytics, from gathering the data, asking the right questions, to </a:t>
            </a:r>
            <a:r>
              <a:rPr lang="en-SG" sz="2800" dirty="0" err="1">
                <a:solidFill>
                  <a:schemeClr val="tx1"/>
                </a:solidFill>
                <a:latin typeface="+mj-lt"/>
                <a:ea typeface="Times New Roman" panose="02020603050405020304" pitchFamily="18" charset="0"/>
                <a:cs typeface="Times New Roman" panose="02020603050405020304" pitchFamily="18" charset="0"/>
              </a:rPr>
              <a:t>analyzing</a:t>
            </a:r>
            <a:r>
              <a:rPr lang="en-SG" sz="2800" dirty="0">
                <a:solidFill>
                  <a:schemeClr val="tx1"/>
                </a:solidFill>
                <a:latin typeface="+mj-lt"/>
                <a:ea typeface="Times New Roman" panose="02020603050405020304" pitchFamily="18" charset="0"/>
                <a:cs typeface="Times New Roman" panose="02020603050405020304" pitchFamily="18" charset="0"/>
              </a:rPr>
              <a:t> and interpreting data, identifying patterns and trends and making use of machine learning and predictive models to make intelligent and actionable recommendations for improvement in engineering systems.</a:t>
            </a:r>
            <a:endParaRPr lang="en-SG" sz="2800" dirty="0">
              <a:solidFill>
                <a:schemeClr val="tx1"/>
              </a:solidFill>
              <a:latin typeface="+mj-lt"/>
              <a:ea typeface="Times New Roman" panose="02020603050405020304" pitchFamily="18" charset="0"/>
            </a:endParaRPr>
          </a:p>
        </p:txBody>
      </p:sp>
    </p:spTree>
    <p:extLst>
      <p:ext uri="{BB962C8B-B14F-4D97-AF65-F5344CB8AC3E}">
        <p14:creationId xmlns:p14="http://schemas.microsoft.com/office/powerpoint/2010/main" val="4024399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91995" y="1025603"/>
            <a:ext cx="7504151" cy="4349285"/>
            <a:chOff x="1648154" y="1960487"/>
            <a:chExt cx="8619454" cy="3902223"/>
          </a:xfrm>
        </p:grpSpPr>
        <p:sp>
          <p:nvSpPr>
            <p:cNvPr id="7" name="Subtitle 2"/>
            <p:cNvSpPr txBox="1">
              <a:spLocks/>
            </p:cNvSpPr>
            <p:nvPr/>
          </p:nvSpPr>
          <p:spPr bwMode="auto">
            <a:xfrm>
              <a:off x="1648154" y="5445198"/>
              <a:ext cx="4256088"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2" tIns="34286" rIns="68572" bIns="34286">
              <a:normAutofit fontScale="55000" lnSpcReduction="20000"/>
            </a:bodyPr>
            <a:lstStyle>
              <a:lvl1pPr marL="341313" indent="-341313" algn="l" defTabSz="4556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4556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455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3pPr>
              <a:lvl4pPr marL="15986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400" dirty="0"/>
                <a:t>Source: </a:t>
              </a:r>
              <a:r>
                <a:rPr lang="en-US" sz="2400" dirty="0">
                  <a:hlinkClick r:id="rId3"/>
                </a:rPr>
                <a:t>https://www.ft.com/content/55e79944-6168-11e7-91a7-502f7ee26895</a:t>
              </a:r>
              <a:endParaRPr lang="en-US" sz="2400" dirty="0"/>
            </a:p>
            <a:p>
              <a:pPr>
                <a:defRPr/>
              </a:pPr>
              <a:endParaRPr lang="en-US" sz="2400" dirty="0"/>
            </a:p>
            <a:p>
              <a:pPr>
                <a:defRPr/>
              </a:pPr>
              <a:endParaRPr lang="en-US" sz="2400" dirty="0"/>
            </a:p>
          </p:txBody>
        </p:sp>
        <p:pic>
          <p:nvPicPr>
            <p:cNvPr id="9"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589" y="2500236"/>
              <a:ext cx="4517952" cy="289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00066" y="1960487"/>
              <a:ext cx="4088997" cy="48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Image result for google ai wal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408" y="2529487"/>
              <a:ext cx="401320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ubtitle 2"/>
            <p:cNvSpPr txBox="1">
              <a:spLocks/>
            </p:cNvSpPr>
            <p:nvPr/>
          </p:nvSpPr>
          <p:spPr bwMode="auto">
            <a:xfrm>
              <a:off x="6456040" y="4933244"/>
              <a:ext cx="3744416"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2" tIns="34286" rIns="68572" bIns="34286">
              <a:normAutofit fontScale="70000" lnSpcReduction="20000"/>
            </a:bodyPr>
            <a:lstStyle>
              <a:lvl1pPr marL="341313" indent="-341313" algn="l" defTabSz="4556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4556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455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3pPr>
              <a:lvl4pPr marL="15986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SG" sz="2400" dirty="0"/>
                <a:t>https://www.youtube.com/watch?v=gn4nRCC9TwQ Google AI walk</a:t>
              </a:r>
            </a:p>
            <a:p>
              <a:pPr marL="257175" indent="-257175">
                <a:defRPr/>
              </a:pPr>
              <a:endParaRPr lang="en-US" sz="2400" dirty="0"/>
            </a:p>
            <a:p>
              <a:pPr>
                <a:defRPr/>
              </a:pPr>
              <a:endParaRPr lang="en-US" sz="2400" dirty="0"/>
            </a:p>
          </p:txBody>
        </p:sp>
      </p:grpSp>
    </p:spTree>
    <p:extLst>
      <p:ext uri="{BB962C8B-B14F-4D97-AF65-F5344CB8AC3E}">
        <p14:creationId xmlns:p14="http://schemas.microsoft.com/office/powerpoint/2010/main" val="39601861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67727" y="383230"/>
            <a:ext cx="7528779" cy="5255435"/>
          </a:xfrm>
          <a:prstGeom prst="rect">
            <a:avLst/>
          </a:prstGeom>
        </p:spPr>
      </p:pic>
    </p:spTree>
    <p:extLst>
      <p:ext uri="{BB962C8B-B14F-4D97-AF65-F5344CB8AC3E}">
        <p14:creationId xmlns:p14="http://schemas.microsoft.com/office/powerpoint/2010/main" val="40082451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6624" y="1206923"/>
            <a:ext cx="6858000" cy="906556"/>
          </a:xfrm>
        </p:spPr>
        <p:txBody>
          <a:bodyPr>
            <a:noAutofit/>
          </a:bodyPr>
          <a:lstStyle/>
          <a:p>
            <a:pPr algn="ctr"/>
            <a:r>
              <a:rPr lang="en-US" altLang="zh-CN" sz="4500" dirty="0">
                <a:solidFill>
                  <a:schemeClr val="tx1"/>
                </a:solidFill>
              </a:rPr>
              <a:t>Human Learning</a:t>
            </a:r>
            <a:endParaRPr lang="en-US" sz="4500" dirty="0">
              <a:solidFill>
                <a:schemeClr val="tx1"/>
              </a:solidFill>
            </a:endParaRPr>
          </a:p>
        </p:txBody>
      </p:sp>
      <p:grpSp>
        <p:nvGrpSpPr>
          <p:cNvPr id="6" name="Group 5"/>
          <p:cNvGrpSpPr/>
          <p:nvPr/>
        </p:nvGrpSpPr>
        <p:grpSpPr>
          <a:xfrm>
            <a:off x="173205" y="2316256"/>
            <a:ext cx="3971940" cy="2498000"/>
            <a:chOff x="141292" y="1838884"/>
            <a:chExt cx="7314574" cy="4615328"/>
          </a:xfrm>
        </p:grpSpPr>
        <p:pic>
          <p:nvPicPr>
            <p:cNvPr id="5" name="Picture 4"/>
            <p:cNvPicPr>
              <a:picLocks noChangeAspect="1"/>
            </p:cNvPicPr>
            <p:nvPr/>
          </p:nvPicPr>
          <p:blipFill>
            <a:blip r:embed="rId2"/>
            <a:stretch>
              <a:fillRect/>
            </a:stretch>
          </p:blipFill>
          <p:spPr>
            <a:xfrm>
              <a:off x="141292" y="1838884"/>
              <a:ext cx="4492334" cy="3710268"/>
            </a:xfrm>
            <a:prstGeom prst="rect">
              <a:avLst/>
            </a:prstGeom>
          </p:spPr>
        </p:pic>
        <p:pic>
          <p:nvPicPr>
            <p:cNvPr id="1030" name="Picture 6" descr="Image result for addition book for studen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2470" y="3249165"/>
              <a:ext cx="4273396" cy="320504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4535625" y="2137564"/>
            <a:ext cx="4157899" cy="3416320"/>
          </a:xfrm>
          <a:prstGeom prst="rect">
            <a:avLst/>
          </a:prstGeom>
        </p:spPr>
        <p:txBody>
          <a:bodyPr wrap="square">
            <a:spAutoFit/>
          </a:bodyPr>
          <a:lstStyle/>
          <a:p>
            <a:pPr marL="214313" indent="-214313">
              <a:buFont typeface="Arial" panose="020B0604020202020204" pitchFamily="34" charset="0"/>
              <a:buChar char="•"/>
            </a:pPr>
            <a:r>
              <a:rPr lang="en-US" sz="2400" dirty="0"/>
              <a:t>Show sample of  examples for learning</a:t>
            </a:r>
          </a:p>
          <a:p>
            <a:pPr marL="214313" indent="-214313">
              <a:buFont typeface="Arial" panose="020B0604020202020204" pitchFamily="34" charset="0"/>
              <a:buChar char="•"/>
            </a:pPr>
            <a:r>
              <a:rPr lang="en-US" sz="2400" dirty="0"/>
              <a:t>Not for the kid to be fixed to the material</a:t>
            </a:r>
          </a:p>
          <a:p>
            <a:pPr marL="214313" indent="-214313">
              <a:buFont typeface="Arial" panose="020B0604020202020204" pitchFamily="34" charset="0"/>
              <a:buChar char="•"/>
            </a:pPr>
            <a:r>
              <a:rPr lang="en-US" sz="2400" dirty="0"/>
              <a:t>Able to apply</a:t>
            </a:r>
          </a:p>
          <a:p>
            <a:pPr marL="214313" indent="-214313">
              <a:buFont typeface="Arial" panose="020B0604020202020204" pitchFamily="34" charset="0"/>
              <a:buChar char="•"/>
            </a:pPr>
            <a:r>
              <a:rPr lang="en-US" sz="2400" dirty="0"/>
              <a:t>Able to extrapolate</a:t>
            </a:r>
          </a:p>
          <a:p>
            <a:pPr marL="214313" indent="-214313">
              <a:buFont typeface="Arial" panose="020B0604020202020204" pitchFamily="34" charset="0"/>
              <a:buChar char="•"/>
            </a:pPr>
            <a:r>
              <a:rPr lang="en-US" sz="2400" dirty="0"/>
              <a:t>Able to adapt to similar cases</a:t>
            </a:r>
          </a:p>
          <a:p>
            <a:pPr marL="214313" indent="-214313">
              <a:buFont typeface="Arial" panose="020B0604020202020204" pitchFamily="34" charset="0"/>
              <a:buChar char="•"/>
            </a:pPr>
            <a:r>
              <a:rPr lang="en-US" sz="2400" dirty="0"/>
              <a:t>Able to innovate</a:t>
            </a:r>
          </a:p>
        </p:txBody>
      </p:sp>
    </p:spTree>
    <p:extLst>
      <p:ext uri="{BB962C8B-B14F-4D97-AF65-F5344CB8AC3E}">
        <p14:creationId xmlns:p14="http://schemas.microsoft.com/office/powerpoint/2010/main" val="14183606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6000" r="-6000"/>
          </a:stretch>
        </a:blipFill>
        <a:effectLst/>
      </p:bgPr>
    </p:bg>
    <p:spTree>
      <p:nvGrpSpPr>
        <p:cNvPr id="1" name=""/>
        <p:cNvGrpSpPr/>
        <p:nvPr/>
      </p:nvGrpSpPr>
      <p:grpSpPr>
        <a:xfrm>
          <a:off x="0" y="0"/>
          <a:ext cx="0" cy="0"/>
          <a:chOff x="0" y="0"/>
          <a:chExt cx="0" cy="0"/>
        </a:xfrm>
      </p:grpSpPr>
      <p:sp>
        <p:nvSpPr>
          <p:cNvPr id="9" name="Rectangle 8"/>
          <p:cNvSpPr/>
          <p:nvPr/>
        </p:nvSpPr>
        <p:spPr>
          <a:xfrm>
            <a:off x="2256116" y="1772174"/>
            <a:ext cx="4615100" cy="646331"/>
          </a:xfrm>
          <a:prstGeom prst="rect">
            <a:avLst/>
          </a:prstGeom>
          <a:solidFill>
            <a:schemeClr val="bg1">
              <a:lumMod val="65000"/>
              <a:alpha val="72000"/>
            </a:schemeClr>
          </a:solidFill>
        </p:spPr>
        <p:txBody>
          <a:bodyPr wrap="square">
            <a:spAutoFit/>
          </a:bodyPr>
          <a:lstStyle/>
          <a:p>
            <a:pPr defTabSz="685800" fontAlgn="auto">
              <a:spcBef>
                <a:spcPts val="0"/>
              </a:spcBef>
              <a:spcAft>
                <a:spcPts val="0"/>
              </a:spcAft>
            </a:pPr>
            <a:r>
              <a:rPr lang="en-US" sz="3600" dirty="0">
                <a:solidFill>
                  <a:srgbClr val="FF0000"/>
                </a:solidFill>
                <a:latin typeface="Calibri" panose="020F0502020204030204"/>
                <a:cs typeface="+mn-cs"/>
              </a:rPr>
              <a:t>Not to fit the train data</a:t>
            </a:r>
          </a:p>
        </p:txBody>
      </p:sp>
      <p:sp>
        <p:nvSpPr>
          <p:cNvPr id="3" name="Title 2"/>
          <p:cNvSpPr>
            <a:spLocks noGrp="1"/>
          </p:cNvSpPr>
          <p:nvPr>
            <p:ph type="title"/>
          </p:nvPr>
        </p:nvSpPr>
        <p:spPr>
          <a:xfrm>
            <a:off x="2268849" y="4082554"/>
            <a:ext cx="4589633" cy="906556"/>
          </a:xfrm>
          <a:solidFill>
            <a:schemeClr val="bg1">
              <a:lumMod val="65000"/>
              <a:alpha val="67000"/>
            </a:schemeClr>
          </a:solidFill>
        </p:spPr>
        <p:txBody>
          <a:bodyPr>
            <a:noAutofit/>
          </a:bodyPr>
          <a:lstStyle/>
          <a:p>
            <a:pPr algn="ctr"/>
            <a:r>
              <a:rPr lang="en-US" sz="4500" dirty="0">
                <a:solidFill>
                  <a:srgbClr val="FF0000"/>
                </a:solidFill>
              </a:rPr>
              <a:t>Generalize</a:t>
            </a:r>
          </a:p>
        </p:txBody>
      </p:sp>
    </p:spTree>
    <p:extLst>
      <p:ext uri="{BB962C8B-B14F-4D97-AF65-F5344CB8AC3E}">
        <p14:creationId xmlns:p14="http://schemas.microsoft.com/office/powerpoint/2010/main" val="22196326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77634" y="1444317"/>
            <a:ext cx="6858000" cy="663350"/>
          </a:xfrm>
        </p:spPr>
        <p:txBody>
          <a:bodyPr/>
          <a:lstStyle/>
          <a:p>
            <a:r>
              <a:rPr lang="en-US" sz="2100" dirty="0"/>
              <a:t>Supervised and Unsupervised Learning</a:t>
            </a:r>
          </a:p>
        </p:txBody>
      </p:sp>
      <p:graphicFrame>
        <p:nvGraphicFramePr>
          <p:cNvPr id="8" name="Table 7"/>
          <p:cNvGraphicFramePr>
            <a:graphicFrameLocks noGrp="1"/>
          </p:cNvGraphicFramePr>
          <p:nvPr>
            <p:extLst>
              <p:ext uri="{D42A27DB-BD31-4B8C-83A1-F6EECF244321}">
                <p14:modId xmlns:p14="http://schemas.microsoft.com/office/powerpoint/2010/main" val="489907075"/>
              </p:ext>
            </p:extLst>
          </p:nvPr>
        </p:nvGraphicFramePr>
        <p:xfrm>
          <a:off x="781631" y="1775992"/>
          <a:ext cx="7668144" cy="4230583"/>
        </p:xfrm>
        <a:graphic>
          <a:graphicData uri="http://schemas.openxmlformats.org/drawingml/2006/table">
            <a:tbl>
              <a:tblPr firstRow="1" bandRow="1"/>
              <a:tblGrid>
                <a:gridCol w="1792735">
                  <a:extLst>
                    <a:ext uri="{9D8B030D-6E8A-4147-A177-3AD203B41FA5}">
                      <a16:colId xmlns:a16="http://schemas.microsoft.com/office/drawing/2014/main" val="20000"/>
                    </a:ext>
                  </a:extLst>
                </a:gridCol>
                <a:gridCol w="3295473">
                  <a:extLst>
                    <a:ext uri="{9D8B030D-6E8A-4147-A177-3AD203B41FA5}">
                      <a16:colId xmlns:a16="http://schemas.microsoft.com/office/drawing/2014/main" val="20001"/>
                    </a:ext>
                  </a:extLst>
                </a:gridCol>
                <a:gridCol w="2579936">
                  <a:extLst>
                    <a:ext uri="{9D8B030D-6E8A-4147-A177-3AD203B41FA5}">
                      <a16:colId xmlns:a16="http://schemas.microsoft.com/office/drawing/2014/main" val="20002"/>
                    </a:ext>
                  </a:extLst>
                </a:gridCol>
              </a:tblGrid>
              <a:tr h="672904">
                <a:tc>
                  <a:txBody>
                    <a:bodyPr/>
                    <a:lstStyle>
                      <a:lvl1pPr marL="0" algn="l" defTabSz="914400" rtl="0" eaLnBrk="1" latinLnBrk="1" hangingPunct="1">
                        <a:defRPr sz="1800" b="1" kern="1200">
                          <a:solidFill>
                            <a:schemeClr val="lt1"/>
                          </a:solidFill>
                          <a:latin typeface="Calibri"/>
                        </a:defRPr>
                      </a:lvl1pPr>
                      <a:lvl2pPr marL="457200" algn="l" defTabSz="914400" rtl="0" eaLnBrk="1" latinLnBrk="1" hangingPunct="1">
                        <a:defRPr sz="1800" b="1" kern="1200">
                          <a:solidFill>
                            <a:schemeClr val="lt1"/>
                          </a:solidFill>
                          <a:latin typeface="Calibri"/>
                        </a:defRPr>
                      </a:lvl2pPr>
                      <a:lvl3pPr marL="914400" algn="l" defTabSz="914400" rtl="0" eaLnBrk="1" latinLnBrk="1" hangingPunct="1">
                        <a:defRPr sz="1800" b="1" kern="1200">
                          <a:solidFill>
                            <a:schemeClr val="lt1"/>
                          </a:solidFill>
                          <a:latin typeface="Calibri"/>
                        </a:defRPr>
                      </a:lvl3pPr>
                      <a:lvl4pPr marL="1371600" algn="l" defTabSz="914400" rtl="0" eaLnBrk="1" latinLnBrk="1" hangingPunct="1">
                        <a:defRPr sz="1800" b="1" kern="1200">
                          <a:solidFill>
                            <a:schemeClr val="lt1"/>
                          </a:solidFill>
                          <a:latin typeface="Calibri"/>
                        </a:defRPr>
                      </a:lvl4pPr>
                      <a:lvl5pPr marL="1828800" algn="l" defTabSz="914400" rtl="0" eaLnBrk="1" latinLnBrk="1" hangingPunct="1">
                        <a:defRPr sz="1800" b="1" kern="1200">
                          <a:solidFill>
                            <a:schemeClr val="lt1"/>
                          </a:solidFill>
                          <a:latin typeface="Calibri"/>
                        </a:defRPr>
                      </a:lvl5pPr>
                      <a:lvl6pPr marL="2286000" algn="l" defTabSz="914400" rtl="0" eaLnBrk="1" latinLnBrk="1" hangingPunct="1">
                        <a:defRPr sz="1800" b="1" kern="1200">
                          <a:solidFill>
                            <a:schemeClr val="lt1"/>
                          </a:solidFill>
                          <a:latin typeface="Calibri"/>
                        </a:defRPr>
                      </a:lvl6pPr>
                      <a:lvl7pPr marL="2743200" algn="l" defTabSz="914400" rtl="0" eaLnBrk="1" latinLnBrk="1" hangingPunct="1">
                        <a:defRPr sz="1800" b="1" kern="1200">
                          <a:solidFill>
                            <a:schemeClr val="lt1"/>
                          </a:solidFill>
                          <a:latin typeface="Calibri"/>
                        </a:defRPr>
                      </a:lvl7pPr>
                      <a:lvl8pPr marL="3200400" algn="l" defTabSz="914400" rtl="0" eaLnBrk="1" latinLnBrk="1" hangingPunct="1">
                        <a:defRPr sz="1800" b="1" kern="1200">
                          <a:solidFill>
                            <a:schemeClr val="lt1"/>
                          </a:solidFill>
                          <a:latin typeface="Calibri"/>
                        </a:defRPr>
                      </a:lvl8pPr>
                      <a:lvl9pPr marL="3657600" algn="l" defTabSz="914400" rtl="0" eaLnBrk="1" latinLnBrk="1" hangingPunct="1">
                        <a:defRPr sz="1800" b="1" kern="1200">
                          <a:solidFill>
                            <a:schemeClr val="lt1"/>
                          </a:solidFill>
                          <a:latin typeface="Calibri"/>
                        </a:defRPr>
                      </a:lvl9pPr>
                    </a:lstStyle>
                    <a:p>
                      <a:endParaRPr lang="en-US" sz="1800" dirty="0"/>
                    </a:p>
                  </a:txBody>
                  <a:tcPr marL="68574" marR="68574" marT="34293" marB="3429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89BAF"/>
                    </a:solidFill>
                  </a:tcPr>
                </a:tc>
                <a:tc>
                  <a:txBody>
                    <a:bodyPr/>
                    <a:lstStyle>
                      <a:lvl1pPr marL="0" algn="l" defTabSz="914400" rtl="0" eaLnBrk="1" latinLnBrk="1" hangingPunct="1">
                        <a:defRPr sz="1800" b="1" kern="1200">
                          <a:solidFill>
                            <a:schemeClr val="lt1"/>
                          </a:solidFill>
                          <a:latin typeface="Calibri"/>
                        </a:defRPr>
                      </a:lvl1pPr>
                      <a:lvl2pPr marL="457200" algn="l" defTabSz="914400" rtl="0" eaLnBrk="1" latinLnBrk="1" hangingPunct="1">
                        <a:defRPr sz="1800" b="1" kern="1200">
                          <a:solidFill>
                            <a:schemeClr val="lt1"/>
                          </a:solidFill>
                          <a:latin typeface="Calibri"/>
                        </a:defRPr>
                      </a:lvl2pPr>
                      <a:lvl3pPr marL="914400" algn="l" defTabSz="914400" rtl="0" eaLnBrk="1" latinLnBrk="1" hangingPunct="1">
                        <a:defRPr sz="1800" b="1" kern="1200">
                          <a:solidFill>
                            <a:schemeClr val="lt1"/>
                          </a:solidFill>
                          <a:latin typeface="Calibri"/>
                        </a:defRPr>
                      </a:lvl3pPr>
                      <a:lvl4pPr marL="1371600" algn="l" defTabSz="914400" rtl="0" eaLnBrk="1" latinLnBrk="1" hangingPunct="1">
                        <a:defRPr sz="1800" b="1" kern="1200">
                          <a:solidFill>
                            <a:schemeClr val="lt1"/>
                          </a:solidFill>
                          <a:latin typeface="Calibri"/>
                        </a:defRPr>
                      </a:lvl4pPr>
                      <a:lvl5pPr marL="1828800" algn="l" defTabSz="914400" rtl="0" eaLnBrk="1" latinLnBrk="1" hangingPunct="1">
                        <a:defRPr sz="1800" b="1" kern="1200">
                          <a:solidFill>
                            <a:schemeClr val="lt1"/>
                          </a:solidFill>
                          <a:latin typeface="Calibri"/>
                        </a:defRPr>
                      </a:lvl5pPr>
                      <a:lvl6pPr marL="2286000" algn="l" defTabSz="914400" rtl="0" eaLnBrk="1" latinLnBrk="1" hangingPunct="1">
                        <a:defRPr sz="1800" b="1" kern="1200">
                          <a:solidFill>
                            <a:schemeClr val="lt1"/>
                          </a:solidFill>
                          <a:latin typeface="Calibri"/>
                        </a:defRPr>
                      </a:lvl6pPr>
                      <a:lvl7pPr marL="2743200" algn="l" defTabSz="914400" rtl="0" eaLnBrk="1" latinLnBrk="1" hangingPunct="1">
                        <a:defRPr sz="1800" b="1" kern="1200">
                          <a:solidFill>
                            <a:schemeClr val="lt1"/>
                          </a:solidFill>
                          <a:latin typeface="Calibri"/>
                        </a:defRPr>
                      </a:lvl7pPr>
                      <a:lvl8pPr marL="3200400" algn="l" defTabSz="914400" rtl="0" eaLnBrk="1" latinLnBrk="1" hangingPunct="1">
                        <a:defRPr sz="1800" b="1" kern="1200">
                          <a:solidFill>
                            <a:schemeClr val="lt1"/>
                          </a:solidFill>
                          <a:latin typeface="Calibri"/>
                        </a:defRPr>
                      </a:lvl8pPr>
                      <a:lvl9pPr marL="3657600" algn="l" defTabSz="914400" rtl="0" eaLnBrk="1" latinLnBrk="1" hangingPunct="1">
                        <a:defRPr sz="1800" b="1" kern="1200">
                          <a:solidFill>
                            <a:schemeClr val="lt1"/>
                          </a:solidFill>
                          <a:latin typeface="Calibri"/>
                        </a:defRPr>
                      </a:lvl9pPr>
                    </a:lstStyle>
                    <a:p>
                      <a:pPr marL="0" marR="0" lvl="0" indent="0" algn="l" defTabSz="457148" rtl="0" eaLnBrk="1" fontAlgn="auto" latinLnBrk="0" hangingPunct="1">
                        <a:lnSpc>
                          <a:spcPct val="100000"/>
                        </a:lnSpc>
                        <a:spcBef>
                          <a:spcPts val="0"/>
                        </a:spcBef>
                        <a:spcAft>
                          <a:spcPts val="0"/>
                        </a:spcAft>
                        <a:buClrTx/>
                        <a:buSzTx/>
                        <a:buFontTx/>
                        <a:buNone/>
                        <a:tabLst/>
                        <a:defRPr/>
                      </a:pPr>
                      <a:r>
                        <a:rPr lang="en-US" sz="1800" dirty="0" smtClean="0"/>
                        <a:t>Supervised Learning</a:t>
                      </a:r>
                    </a:p>
                    <a:p>
                      <a:endParaRPr lang="en-US" sz="1800" dirty="0"/>
                    </a:p>
                  </a:txBody>
                  <a:tcPr marL="68574" marR="68574" marT="34293" marB="3429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89BAF"/>
                    </a:solidFill>
                  </a:tcPr>
                </a:tc>
                <a:tc>
                  <a:txBody>
                    <a:bodyPr/>
                    <a:lstStyle>
                      <a:lvl1pPr marL="0" algn="l" defTabSz="914400" rtl="0" eaLnBrk="1" latinLnBrk="1" hangingPunct="1">
                        <a:defRPr sz="1800" b="1" kern="1200">
                          <a:solidFill>
                            <a:schemeClr val="lt1"/>
                          </a:solidFill>
                          <a:latin typeface="Calibri"/>
                        </a:defRPr>
                      </a:lvl1pPr>
                      <a:lvl2pPr marL="457200" algn="l" defTabSz="914400" rtl="0" eaLnBrk="1" latinLnBrk="1" hangingPunct="1">
                        <a:defRPr sz="1800" b="1" kern="1200">
                          <a:solidFill>
                            <a:schemeClr val="lt1"/>
                          </a:solidFill>
                          <a:latin typeface="Calibri"/>
                        </a:defRPr>
                      </a:lvl2pPr>
                      <a:lvl3pPr marL="914400" algn="l" defTabSz="914400" rtl="0" eaLnBrk="1" latinLnBrk="1" hangingPunct="1">
                        <a:defRPr sz="1800" b="1" kern="1200">
                          <a:solidFill>
                            <a:schemeClr val="lt1"/>
                          </a:solidFill>
                          <a:latin typeface="Calibri"/>
                        </a:defRPr>
                      </a:lvl3pPr>
                      <a:lvl4pPr marL="1371600" algn="l" defTabSz="914400" rtl="0" eaLnBrk="1" latinLnBrk="1" hangingPunct="1">
                        <a:defRPr sz="1800" b="1" kern="1200">
                          <a:solidFill>
                            <a:schemeClr val="lt1"/>
                          </a:solidFill>
                          <a:latin typeface="Calibri"/>
                        </a:defRPr>
                      </a:lvl4pPr>
                      <a:lvl5pPr marL="1828800" algn="l" defTabSz="914400" rtl="0" eaLnBrk="1" latinLnBrk="1" hangingPunct="1">
                        <a:defRPr sz="1800" b="1" kern="1200">
                          <a:solidFill>
                            <a:schemeClr val="lt1"/>
                          </a:solidFill>
                          <a:latin typeface="Calibri"/>
                        </a:defRPr>
                      </a:lvl5pPr>
                      <a:lvl6pPr marL="2286000" algn="l" defTabSz="914400" rtl="0" eaLnBrk="1" latinLnBrk="1" hangingPunct="1">
                        <a:defRPr sz="1800" b="1" kern="1200">
                          <a:solidFill>
                            <a:schemeClr val="lt1"/>
                          </a:solidFill>
                          <a:latin typeface="Calibri"/>
                        </a:defRPr>
                      </a:lvl6pPr>
                      <a:lvl7pPr marL="2743200" algn="l" defTabSz="914400" rtl="0" eaLnBrk="1" latinLnBrk="1" hangingPunct="1">
                        <a:defRPr sz="1800" b="1" kern="1200">
                          <a:solidFill>
                            <a:schemeClr val="lt1"/>
                          </a:solidFill>
                          <a:latin typeface="Calibri"/>
                        </a:defRPr>
                      </a:lvl7pPr>
                      <a:lvl8pPr marL="3200400" algn="l" defTabSz="914400" rtl="0" eaLnBrk="1" latinLnBrk="1" hangingPunct="1">
                        <a:defRPr sz="1800" b="1" kern="1200">
                          <a:solidFill>
                            <a:schemeClr val="lt1"/>
                          </a:solidFill>
                          <a:latin typeface="Calibri"/>
                        </a:defRPr>
                      </a:lvl8pPr>
                      <a:lvl9pPr marL="3657600" algn="l" defTabSz="914400" rtl="0" eaLnBrk="1" latinLnBrk="1" hangingPunct="1">
                        <a:defRPr sz="1800" b="1" kern="1200">
                          <a:solidFill>
                            <a:schemeClr val="lt1"/>
                          </a:solidFill>
                          <a:latin typeface="Calibri"/>
                        </a:defRPr>
                      </a:lvl9pPr>
                    </a:lstStyle>
                    <a:p>
                      <a:r>
                        <a:rPr lang="en-US" sz="1800" dirty="0" smtClean="0"/>
                        <a:t>Unsupervised Learning</a:t>
                      </a:r>
                      <a:endParaRPr lang="en-US" sz="1800" dirty="0"/>
                    </a:p>
                  </a:txBody>
                  <a:tcPr marL="68574" marR="68574" marT="34293" marB="34293">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89BAF"/>
                    </a:solidFill>
                  </a:tcPr>
                </a:tc>
                <a:extLst>
                  <a:ext uri="{0D108BD9-81ED-4DB2-BD59-A6C34878D82A}">
                    <a16:rowId xmlns:a16="http://schemas.microsoft.com/office/drawing/2014/main" val="10000"/>
                  </a:ext>
                </a:extLst>
              </a:tr>
              <a:tr h="1843173">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marL="0" indent="0">
                        <a:buFont typeface="Arial" panose="020B0604020202020204" pitchFamily="34" charset="0"/>
                        <a:buNone/>
                      </a:pPr>
                      <a:r>
                        <a:rPr lang="en-US" sz="1800" dirty="0" smtClean="0"/>
                        <a:t>Characteristic</a:t>
                      </a:r>
                      <a:endParaRPr lang="en-US" sz="1800" dirty="0"/>
                    </a:p>
                  </a:txBody>
                  <a:tcPr marL="68574" marR="68574" marT="34293" marB="34293">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89BAF">
                        <a:tint val="40000"/>
                      </a:srgbClr>
                    </a:solid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marL="342900" indent="-342900">
                        <a:buFont typeface="Arial" panose="020B0604020202020204" pitchFamily="34" charset="0"/>
                        <a:buChar char="•"/>
                      </a:pPr>
                      <a:r>
                        <a:rPr lang="en-US" sz="1800" dirty="0" smtClean="0"/>
                        <a:t>Known number of classes</a:t>
                      </a:r>
                    </a:p>
                    <a:p>
                      <a:pPr marL="342900" indent="-342900">
                        <a:buFont typeface="Arial" panose="020B0604020202020204" pitchFamily="34" charset="0"/>
                        <a:buChar char="•"/>
                      </a:pPr>
                      <a:r>
                        <a:rPr lang="en-US" sz="1800" dirty="0" smtClean="0"/>
                        <a:t>Based on a training set with correct</a:t>
                      </a:r>
                      <a:r>
                        <a:rPr lang="en-US" sz="1800" baseline="0" dirty="0" smtClean="0"/>
                        <a:t> label</a:t>
                      </a:r>
                      <a:endParaRPr lang="en-US" sz="1800" dirty="0" smtClean="0"/>
                    </a:p>
                    <a:p>
                      <a:pPr marL="342900" indent="-342900">
                        <a:buFont typeface="Arial" panose="020B0604020202020204" pitchFamily="34" charset="0"/>
                        <a:buChar char="•"/>
                      </a:pPr>
                      <a:r>
                        <a:rPr lang="en-US" sz="1800" dirty="0" smtClean="0"/>
                        <a:t>Use to predict/classify</a:t>
                      </a:r>
                      <a:r>
                        <a:rPr lang="en-US" sz="1800" baseline="0" dirty="0" smtClean="0"/>
                        <a:t> future observations</a:t>
                      </a:r>
                      <a:endParaRPr lang="en-US" sz="1800" dirty="0" smtClean="0"/>
                    </a:p>
                    <a:p>
                      <a:pPr marL="342900" indent="-342900">
                        <a:buFont typeface="Arial" panose="020B0604020202020204" pitchFamily="34" charset="0"/>
                        <a:buChar char="•"/>
                      </a:pPr>
                      <a:endParaRPr lang="en-US" sz="1800" dirty="0"/>
                    </a:p>
                  </a:txBody>
                  <a:tcPr marL="68574" marR="68574" marT="34293" marB="34293">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89BAF">
                        <a:tint val="40000"/>
                      </a:srgbClr>
                    </a:solid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marL="342900" indent="-342900">
                        <a:buFont typeface="Arial" panose="020B0604020202020204" pitchFamily="34" charset="0"/>
                        <a:buChar char="•"/>
                      </a:pPr>
                      <a:r>
                        <a:rPr lang="en-US" sz="1800" dirty="0" smtClean="0"/>
                        <a:t>Number</a:t>
                      </a:r>
                      <a:r>
                        <a:rPr lang="en-US" sz="1800" baseline="0" dirty="0" smtClean="0"/>
                        <a:t> of classes unknown</a:t>
                      </a:r>
                    </a:p>
                    <a:p>
                      <a:pPr marL="342900" indent="-342900">
                        <a:buFont typeface="Arial" panose="020B0604020202020204" pitchFamily="34" charset="0"/>
                        <a:buChar char="•"/>
                      </a:pPr>
                      <a:r>
                        <a:rPr lang="en-US" sz="1800" baseline="0" dirty="0" smtClean="0"/>
                        <a:t>No prior knowledge</a:t>
                      </a:r>
                    </a:p>
                    <a:p>
                      <a:pPr marL="342900" indent="-342900">
                        <a:buFont typeface="Arial" panose="020B0604020202020204" pitchFamily="34" charset="0"/>
                        <a:buChar char="•"/>
                      </a:pPr>
                      <a:r>
                        <a:rPr lang="en-US" sz="1800" baseline="0" dirty="0" smtClean="0"/>
                        <a:t>Used to understand/explore data</a:t>
                      </a:r>
                      <a:endParaRPr lang="en-US" sz="1800" dirty="0"/>
                    </a:p>
                  </a:txBody>
                  <a:tcPr marL="68574" marR="68574" marT="34293" marB="34293">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89BAF">
                        <a:tint val="40000"/>
                      </a:srgbClr>
                    </a:solidFill>
                  </a:tcPr>
                </a:tc>
                <a:extLst>
                  <a:ext uri="{0D108BD9-81ED-4DB2-BD59-A6C34878D82A}">
                    <a16:rowId xmlns:a16="http://schemas.microsoft.com/office/drawing/2014/main" val="10001"/>
                  </a:ext>
                </a:extLst>
              </a:tr>
              <a:tr h="1258039">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marL="0" indent="0">
                        <a:buFont typeface="Arial" panose="020B0604020202020204" pitchFamily="34" charset="0"/>
                        <a:buNone/>
                      </a:pPr>
                      <a:r>
                        <a:rPr lang="en-US" sz="1800" dirty="0" smtClean="0"/>
                        <a:t>Algorithms</a:t>
                      </a:r>
                      <a:endParaRPr lang="en-US" sz="1800" dirty="0"/>
                    </a:p>
                  </a:txBody>
                  <a:tcPr marL="68574" marR="68574" marT="34293" marB="3429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89BAF">
                        <a:tint val="20000"/>
                      </a:srgbClr>
                    </a:solid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marL="342900" indent="-342900">
                        <a:buFont typeface="Arial" panose="020B0604020202020204" pitchFamily="34" charset="0"/>
                        <a:buChar char="•"/>
                      </a:pPr>
                      <a:r>
                        <a:rPr lang="en-US" sz="1800" dirty="0" smtClean="0"/>
                        <a:t>Linear</a:t>
                      </a:r>
                      <a:r>
                        <a:rPr lang="en-US" sz="1800" baseline="0" dirty="0" smtClean="0"/>
                        <a:t> Regression</a:t>
                      </a:r>
                      <a:endParaRPr lang="en-US" sz="1800" dirty="0" smtClean="0"/>
                    </a:p>
                    <a:p>
                      <a:pPr marL="342900" indent="-342900">
                        <a:buFont typeface="Arial" panose="020B0604020202020204" pitchFamily="34" charset="0"/>
                        <a:buChar char="•"/>
                      </a:pPr>
                      <a:r>
                        <a:rPr lang="en-US" sz="1800" dirty="0" smtClean="0"/>
                        <a:t>Logistic</a:t>
                      </a:r>
                      <a:r>
                        <a:rPr lang="en-US" sz="1800" baseline="0" dirty="0" smtClean="0"/>
                        <a:t> Regression</a:t>
                      </a:r>
                    </a:p>
                    <a:p>
                      <a:pPr marL="342900" indent="-342900">
                        <a:buFont typeface="Arial" panose="020B0604020202020204" pitchFamily="34" charset="0"/>
                        <a:buChar char="•"/>
                      </a:pPr>
                      <a:r>
                        <a:rPr lang="en-US" sz="1800" baseline="0" dirty="0" smtClean="0"/>
                        <a:t>SVM</a:t>
                      </a:r>
                    </a:p>
                    <a:p>
                      <a:pPr marL="342900" indent="-342900">
                        <a:buFont typeface="Arial" panose="020B0604020202020204" pitchFamily="34" charset="0"/>
                        <a:buChar char="•"/>
                      </a:pPr>
                      <a:r>
                        <a:rPr lang="en-US" sz="1800" baseline="0" dirty="0" smtClean="0"/>
                        <a:t>Decision Tree</a:t>
                      </a:r>
                    </a:p>
                    <a:p>
                      <a:pPr marL="342900" indent="-342900">
                        <a:buFont typeface="Arial" panose="020B0604020202020204" pitchFamily="34" charset="0"/>
                        <a:buChar char="•"/>
                      </a:pPr>
                      <a:r>
                        <a:rPr lang="en-US" sz="1800" baseline="0" dirty="0" smtClean="0"/>
                        <a:t>Deep Learning Neural Network</a:t>
                      </a:r>
                      <a:endParaRPr lang="en-US" sz="1800" dirty="0"/>
                    </a:p>
                  </a:txBody>
                  <a:tcPr marL="68574" marR="68574" marT="34293" marB="3429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89BAF">
                        <a:tint val="20000"/>
                      </a:srgbClr>
                    </a:solidFill>
                  </a:tcPr>
                </a:tc>
                <a:tc>
                  <a:txBody>
                    <a:bodyPr/>
                    <a:lstStyle>
                      <a:lvl1pPr marL="0" algn="l" defTabSz="914400" rtl="0" eaLnBrk="1" latinLnBrk="1" hangingPunct="1">
                        <a:defRPr sz="1800" kern="1200">
                          <a:solidFill>
                            <a:schemeClr val="dk1"/>
                          </a:solidFill>
                          <a:latin typeface="Calibri"/>
                        </a:defRPr>
                      </a:lvl1pPr>
                      <a:lvl2pPr marL="457200" algn="l" defTabSz="914400" rtl="0" eaLnBrk="1" latinLnBrk="1" hangingPunct="1">
                        <a:defRPr sz="1800" kern="1200">
                          <a:solidFill>
                            <a:schemeClr val="dk1"/>
                          </a:solidFill>
                          <a:latin typeface="Calibri"/>
                        </a:defRPr>
                      </a:lvl2pPr>
                      <a:lvl3pPr marL="914400" algn="l" defTabSz="914400" rtl="0" eaLnBrk="1" latinLnBrk="1" hangingPunct="1">
                        <a:defRPr sz="1800" kern="1200">
                          <a:solidFill>
                            <a:schemeClr val="dk1"/>
                          </a:solidFill>
                          <a:latin typeface="Calibri"/>
                        </a:defRPr>
                      </a:lvl3pPr>
                      <a:lvl4pPr marL="1371600" algn="l" defTabSz="914400" rtl="0" eaLnBrk="1" latinLnBrk="1" hangingPunct="1">
                        <a:defRPr sz="1800" kern="1200">
                          <a:solidFill>
                            <a:schemeClr val="dk1"/>
                          </a:solidFill>
                          <a:latin typeface="Calibri"/>
                        </a:defRPr>
                      </a:lvl4pPr>
                      <a:lvl5pPr marL="1828800" algn="l" defTabSz="914400" rtl="0" eaLnBrk="1" latinLnBrk="1" hangingPunct="1">
                        <a:defRPr sz="1800" kern="1200">
                          <a:solidFill>
                            <a:schemeClr val="dk1"/>
                          </a:solidFill>
                          <a:latin typeface="Calibri"/>
                        </a:defRPr>
                      </a:lvl5pPr>
                      <a:lvl6pPr marL="2286000" algn="l" defTabSz="914400" rtl="0" eaLnBrk="1" latinLnBrk="1" hangingPunct="1">
                        <a:defRPr sz="1800" kern="1200">
                          <a:solidFill>
                            <a:schemeClr val="dk1"/>
                          </a:solidFill>
                          <a:latin typeface="Calibri"/>
                        </a:defRPr>
                      </a:lvl6pPr>
                      <a:lvl7pPr marL="2743200" algn="l" defTabSz="914400" rtl="0" eaLnBrk="1" latinLnBrk="1" hangingPunct="1">
                        <a:defRPr sz="1800" kern="1200">
                          <a:solidFill>
                            <a:schemeClr val="dk1"/>
                          </a:solidFill>
                          <a:latin typeface="Calibri"/>
                        </a:defRPr>
                      </a:lvl7pPr>
                      <a:lvl8pPr marL="3200400" algn="l" defTabSz="914400" rtl="0" eaLnBrk="1" latinLnBrk="1" hangingPunct="1">
                        <a:defRPr sz="1800" kern="1200">
                          <a:solidFill>
                            <a:schemeClr val="dk1"/>
                          </a:solidFill>
                          <a:latin typeface="Calibri"/>
                        </a:defRPr>
                      </a:lvl8pPr>
                      <a:lvl9pPr marL="3657600" algn="l" defTabSz="914400" rtl="0" eaLnBrk="1" latinLnBrk="1" hangingPunct="1">
                        <a:defRPr sz="1800" kern="1200">
                          <a:solidFill>
                            <a:schemeClr val="dk1"/>
                          </a:solidFill>
                          <a:latin typeface="Calibri"/>
                        </a:defRPr>
                      </a:lvl9pPr>
                    </a:lstStyle>
                    <a:p>
                      <a:pPr marL="342900" indent="-342900">
                        <a:buFont typeface="Arial" panose="020B0604020202020204" pitchFamily="34" charset="0"/>
                        <a:buChar char="•"/>
                      </a:pPr>
                      <a:r>
                        <a:rPr lang="en-US" sz="1800" dirty="0" smtClean="0"/>
                        <a:t>PCA</a:t>
                      </a:r>
                    </a:p>
                    <a:p>
                      <a:pPr marL="342900" indent="-342900">
                        <a:buFont typeface="Arial" panose="020B0604020202020204" pitchFamily="34" charset="0"/>
                        <a:buChar char="•"/>
                      </a:pPr>
                      <a:r>
                        <a:rPr lang="en-US" sz="1800" dirty="0" smtClean="0"/>
                        <a:t>K-means</a:t>
                      </a:r>
                    </a:p>
                    <a:p>
                      <a:pPr marL="342900" indent="-342900">
                        <a:buFont typeface="Arial" panose="020B0604020202020204" pitchFamily="34" charset="0"/>
                        <a:buChar char="•"/>
                      </a:pPr>
                      <a:r>
                        <a:rPr lang="en-US" sz="1800" dirty="0" smtClean="0"/>
                        <a:t>Hidden</a:t>
                      </a:r>
                      <a:r>
                        <a:rPr lang="en-US" sz="1800" baseline="0" dirty="0" smtClean="0"/>
                        <a:t> Markov Model</a:t>
                      </a:r>
                      <a:endParaRPr lang="en-US" sz="1800" dirty="0"/>
                    </a:p>
                  </a:txBody>
                  <a:tcPr marL="68574" marR="68574" marT="34293" marB="34293">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89BAF">
                        <a:tint val="20000"/>
                      </a:srgbClr>
                    </a:solidFill>
                  </a:tcPr>
                </a:tc>
                <a:extLst>
                  <a:ext uri="{0D108BD9-81ED-4DB2-BD59-A6C34878D82A}">
                    <a16:rowId xmlns:a16="http://schemas.microsoft.com/office/drawing/2014/main" val="10002"/>
                  </a:ext>
                </a:extLst>
              </a:tr>
            </a:tbl>
          </a:graphicData>
        </a:graphic>
      </p:graphicFrame>
      <p:sp>
        <p:nvSpPr>
          <p:cNvPr id="4" name="Title 2"/>
          <p:cNvSpPr txBox="1">
            <a:spLocks/>
          </p:cNvSpPr>
          <p:nvPr/>
        </p:nvSpPr>
        <p:spPr>
          <a:xfrm>
            <a:off x="628692" y="450149"/>
            <a:ext cx="7974023"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fontAlgn="auto">
              <a:spcAft>
                <a:spcPts val="0"/>
              </a:spcAft>
            </a:pPr>
            <a:r>
              <a:rPr lang="en-US" dirty="0" smtClean="0">
                <a:solidFill>
                  <a:srgbClr val="FF0000"/>
                </a:solidFill>
              </a:rPr>
              <a:t>Different type of machine  learning methods</a:t>
            </a:r>
            <a:endParaRPr lang="en-US" dirty="0">
              <a:solidFill>
                <a:srgbClr val="FF0000"/>
              </a:solidFill>
            </a:endParaRPr>
          </a:p>
        </p:txBody>
      </p:sp>
    </p:spTree>
    <p:extLst>
      <p:ext uri="{BB962C8B-B14F-4D97-AF65-F5344CB8AC3E}">
        <p14:creationId xmlns:p14="http://schemas.microsoft.com/office/powerpoint/2010/main" val="1912860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pic>
        <p:nvPicPr>
          <p:cNvPr id="1026" name="Picture 2" descr="Image result for 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850" y="2773943"/>
            <a:ext cx="6572250" cy="3143250"/>
          </a:xfrm>
          <a:prstGeom prst="rect">
            <a:avLst/>
          </a:prstGeom>
          <a:noFill/>
          <a:extLst>
            <a:ext uri="{909E8E84-426E-40DD-AFC4-6F175D3DCCD1}">
              <a14:hiddenFill xmlns:a14="http://schemas.microsoft.com/office/drawing/2010/main">
                <a:solidFill>
                  <a:srgbClr val="FFFFFF"/>
                </a:solidFill>
              </a14:hiddenFill>
            </a:ext>
          </a:extLst>
        </p:spPr>
      </p:pic>
      <p:sp>
        <p:nvSpPr>
          <p:cNvPr id="5124" name="Rectangle 1030"/>
          <p:cNvSpPr>
            <a:spLocks noChangeArrowheads="1"/>
          </p:cNvSpPr>
          <p:nvPr/>
        </p:nvSpPr>
        <p:spPr bwMode="auto">
          <a:xfrm>
            <a:off x="3175" y="97783"/>
            <a:ext cx="9144000" cy="4191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6000" b="1" noProof="0" dirty="0" smtClean="0">
                <a:solidFill>
                  <a:srgbClr val="EF0C1D"/>
                </a:solidFill>
              </a:rPr>
              <a:t>Introduction to Python</a:t>
            </a:r>
            <a:endParaRPr kumimoji="0" lang="en-US" altLang="en-US" sz="6000" b="1" i="0" u="none" strike="noStrike" kern="1200" cap="none" spc="0" normalizeH="0" noProof="0" dirty="0" smtClean="0">
              <a:ln>
                <a:noFill/>
              </a:ln>
              <a:solidFill>
                <a:srgbClr val="EF0C1D"/>
              </a:solidFill>
              <a:effectLst/>
              <a:uLnTx/>
              <a:uFillTx/>
              <a:latin typeface="Calibri" panose="020F0502020204030204" pitchFamily="34" charset="0"/>
              <a:ea typeface="+mn-ea"/>
              <a:cs typeface="Arial"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altLang="en-US" sz="6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 </a:t>
            </a:r>
            <a:r>
              <a:rPr lang="en-US" altLang="en-US" sz="6000" b="1" dirty="0" smtClean="0">
                <a:solidFill>
                  <a:srgbClr val="EF0C1D"/>
                </a:solidFill>
              </a:rPr>
              <a:t>for Data Science</a:t>
            </a:r>
            <a:r>
              <a:rPr kumimoji="0" lang="en-US" altLang="en-US" sz="6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
            </a:r>
            <a:br>
              <a:rPr kumimoji="0" lang="en-US" altLang="en-US" sz="6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br>
            <a:endParaRPr kumimoji="0" lang="en-US" altLang="en-US" sz="6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endParaRPr>
          </a:p>
        </p:txBody>
      </p:sp>
    </p:spTree>
    <p:extLst>
      <p:ext uri="{BB962C8B-B14F-4D97-AF65-F5344CB8AC3E}">
        <p14:creationId xmlns:p14="http://schemas.microsoft.com/office/powerpoint/2010/main" val="41478605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1947" y="1488871"/>
            <a:ext cx="6858000" cy="663350"/>
          </a:xfrm>
        </p:spPr>
        <p:txBody>
          <a:bodyPr/>
          <a:lstStyle/>
          <a:p>
            <a:r>
              <a:rPr lang="en-US" sz="2100" dirty="0"/>
              <a:t>Learning Strategy</a:t>
            </a:r>
          </a:p>
        </p:txBody>
      </p:sp>
      <p:sp>
        <p:nvSpPr>
          <p:cNvPr id="4" name="Title 2"/>
          <p:cNvSpPr txBox="1">
            <a:spLocks/>
          </p:cNvSpPr>
          <p:nvPr/>
        </p:nvSpPr>
        <p:spPr>
          <a:xfrm>
            <a:off x="1151947" y="590073"/>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Why Python</a:t>
            </a:r>
            <a:endParaRPr lang="en-US" sz="2700" dirty="0">
              <a:solidFill>
                <a:srgbClr val="FF0000"/>
              </a:solidFill>
            </a:endParaRPr>
          </a:p>
        </p:txBody>
      </p:sp>
      <p:pic>
        <p:nvPicPr>
          <p:cNvPr id="5" name="Picture 2" descr="https://pbs.twimg.com/media/DBa7RkFUQAAYynh.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87" y="1333774"/>
            <a:ext cx="7532518" cy="445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286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1947" y="1488871"/>
            <a:ext cx="6858000" cy="663350"/>
          </a:xfrm>
        </p:spPr>
        <p:txBody>
          <a:bodyPr/>
          <a:lstStyle/>
          <a:p>
            <a:r>
              <a:rPr lang="en-US" sz="2100" dirty="0"/>
              <a:t>Learning Strategy</a:t>
            </a:r>
          </a:p>
        </p:txBody>
      </p:sp>
      <p:sp>
        <p:nvSpPr>
          <p:cNvPr id="4" name="Title 2"/>
          <p:cNvSpPr txBox="1">
            <a:spLocks/>
          </p:cNvSpPr>
          <p:nvPr/>
        </p:nvSpPr>
        <p:spPr>
          <a:xfrm>
            <a:off x="936005" y="334336"/>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Why Python</a:t>
            </a:r>
            <a:endParaRPr lang="en-US" sz="2700" dirty="0">
              <a:solidFill>
                <a:srgbClr val="FF0000"/>
              </a:solidFill>
            </a:endParaRPr>
          </a:p>
        </p:txBody>
      </p:sp>
      <p:pic>
        <p:nvPicPr>
          <p:cNvPr id="2" name="Picture 1"/>
          <p:cNvPicPr>
            <a:picLocks noChangeAspect="1"/>
          </p:cNvPicPr>
          <p:nvPr/>
        </p:nvPicPr>
        <p:blipFill>
          <a:blip r:embed="rId2"/>
          <a:stretch>
            <a:fillRect/>
          </a:stretch>
        </p:blipFill>
        <p:spPr>
          <a:xfrm>
            <a:off x="415793" y="997686"/>
            <a:ext cx="7898425" cy="5001470"/>
          </a:xfrm>
          <a:prstGeom prst="rect">
            <a:avLst/>
          </a:prstGeom>
        </p:spPr>
      </p:pic>
      <p:sp>
        <p:nvSpPr>
          <p:cNvPr id="6" name="Rectangle 5"/>
          <p:cNvSpPr/>
          <p:nvPr/>
        </p:nvSpPr>
        <p:spPr>
          <a:xfrm>
            <a:off x="256974" y="5829879"/>
            <a:ext cx="8867423" cy="338554"/>
          </a:xfrm>
          <a:prstGeom prst="rect">
            <a:avLst/>
          </a:prstGeom>
        </p:spPr>
        <p:txBody>
          <a:bodyPr wrap="square">
            <a:spAutoFit/>
          </a:bodyPr>
          <a:lstStyle/>
          <a:p>
            <a:r>
              <a:rPr lang="en-SG" sz="1600" dirty="0" smtClean="0"/>
              <a:t>Source: https</a:t>
            </a:r>
            <a:r>
              <a:rPr lang="en-SG" sz="1600" dirty="0"/>
              <a:t>://www.slideshare.net/icaromedeiros/why-python-is-better-for-data-science</a:t>
            </a:r>
          </a:p>
        </p:txBody>
      </p:sp>
    </p:spTree>
    <p:extLst>
      <p:ext uri="{BB962C8B-B14F-4D97-AF65-F5344CB8AC3E}">
        <p14:creationId xmlns:p14="http://schemas.microsoft.com/office/powerpoint/2010/main" val="36709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1947" y="1488871"/>
            <a:ext cx="6858000" cy="663350"/>
          </a:xfrm>
        </p:spPr>
        <p:txBody>
          <a:bodyPr/>
          <a:lstStyle/>
          <a:p>
            <a:r>
              <a:rPr lang="en-US" sz="2100" dirty="0"/>
              <a:t>Learning Strategy</a:t>
            </a:r>
          </a:p>
        </p:txBody>
      </p:sp>
      <p:sp>
        <p:nvSpPr>
          <p:cNvPr id="4" name="Title 2"/>
          <p:cNvSpPr txBox="1">
            <a:spLocks/>
          </p:cNvSpPr>
          <p:nvPr/>
        </p:nvSpPr>
        <p:spPr>
          <a:xfrm>
            <a:off x="936005" y="334336"/>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Anaconda Virtual Environment</a:t>
            </a:r>
            <a:endParaRPr lang="en-US" sz="2700" dirty="0">
              <a:solidFill>
                <a:srgbClr val="FF0000"/>
              </a:solidFill>
            </a:endParaRPr>
          </a:p>
        </p:txBody>
      </p:sp>
      <p:pic>
        <p:nvPicPr>
          <p:cNvPr id="3074" name="Picture 2" descr="Image result for python machine learning pack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36" y="871915"/>
            <a:ext cx="7996422" cy="524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196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1947" y="1488871"/>
            <a:ext cx="6858000" cy="663350"/>
          </a:xfrm>
        </p:spPr>
        <p:txBody>
          <a:bodyPr/>
          <a:lstStyle/>
          <a:p>
            <a:r>
              <a:rPr lang="en-US" sz="2100" dirty="0"/>
              <a:t>Learning Strategy</a:t>
            </a:r>
          </a:p>
        </p:txBody>
      </p:sp>
      <p:sp>
        <p:nvSpPr>
          <p:cNvPr id="4" name="Title 2"/>
          <p:cNvSpPr txBox="1">
            <a:spLocks/>
          </p:cNvSpPr>
          <p:nvPr/>
        </p:nvSpPr>
        <p:spPr>
          <a:xfrm>
            <a:off x="936005" y="334336"/>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err="1" smtClean="0">
                <a:solidFill>
                  <a:srgbClr val="FF0000"/>
                </a:solidFill>
              </a:rPr>
              <a:t>Juypter</a:t>
            </a:r>
            <a:r>
              <a:rPr lang="en-US" sz="2700" dirty="0" smtClean="0">
                <a:solidFill>
                  <a:srgbClr val="FF0000"/>
                </a:solidFill>
              </a:rPr>
              <a:t> Notebook</a:t>
            </a:r>
            <a:endParaRPr lang="en-US" sz="2700" dirty="0">
              <a:solidFill>
                <a:srgbClr val="FF0000"/>
              </a:solidFill>
            </a:endParaRPr>
          </a:p>
        </p:txBody>
      </p:sp>
      <p:pic>
        <p:nvPicPr>
          <p:cNvPr id="4098" name="Picture 2" descr="Image result for jupyter note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06" y="2258306"/>
            <a:ext cx="5117618" cy="35403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jupyter noteboo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8274" y="1103771"/>
            <a:ext cx="3942892" cy="3296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482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0" y="1968"/>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Subject Aims</a:t>
            </a: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11" name="Content Placeholder 4"/>
          <p:cNvSpPr txBox="1">
            <a:spLocks/>
          </p:cNvSpPr>
          <p:nvPr/>
        </p:nvSpPr>
        <p:spPr>
          <a:xfrm>
            <a:off x="354188" y="1093076"/>
            <a:ext cx="8414592" cy="4887312"/>
          </a:xfrm>
          <a:prstGeom prst="rect">
            <a:avLst/>
          </a:prstGeom>
        </p:spPr>
        <p:txBody>
          <a:bodyPr vert="horz" lIns="91429" tIns="45715" rIns="91429" bIns="45715" rtlCol="0" anchor="ctr">
            <a:noAutofit/>
          </a:bodyPr>
          <a:lstStyle>
            <a:defPPr>
              <a:defRPr lang="en-US"/>
            </a:defPPr>
            <a:lvl1pPr algn="l" defTabSz="457148" rtl="0" eaLnBrk="1" fontAlgn="auto" hangingPunct="1">
              <a:spcBef>
                <a:spcPts val="0"/>
              </a:spcBef>
              <a:spcAft>
                <a:spcPts val="0"/>
              </a:spcAft>
              <a:defRPr sz="1200" kern="1200">
                <a:solidFill>
                  <a:srgbClr val="666666">
                    <a:tint val="75000"/>
                  </a:srgb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just" fontAlgn="base" hangingPunct="0"/>
            <a:r>
              <a:rPr lang="en-SG" sz="2800" dirty="0">
                <a:solidFill>
                  <a:schemeClr val="tx1"/>
                </a:solidFill>
              </a:rPr>
              <a:t>This subject aims to equip students with the knowledge and skills to:</a:t>
            </a:r>
          </a:p>
          <a:p>
            <a:pPr algn="just" fontAlgn="base" hangingPunct="0"/>
            <a:r>
              <a:rPr lang="en-SG" sz="2800" dirty="0">
                <a:solidFill>
                  <a:schemeClr val="tx1"/>
                </a:solidFill>
              </a:rPr>
              <a:t>•	apply the processes needed to perform analysis on engineering data. </a:t>
            </a:r>
          </a:p>
          <a:p>
            <a:pPr algn="just" fontAlgn="base" hangingPunct="0"/>
            <a:r>
              <a:rPr lang="en-SG" sz="2800" dirty="0">
                <a:solidFill>
                  <a:schemeClr val="tx1"/>
                </a:solidFill>
              </a:rPr>
              <a:t>•	present results in the form of visualization. </a:t>
            </a:r>
          </a:p>
          <a:p>
            <a:pPr algn="just" fontAlgn="base" hangingPunct="0"/>
            <a:r>
              <a:rPr lang="en-SG" sz="2800" dirty="0">
                <a:solidFill>
                  <a:schemeClr val="tx1"/>
                </a:solidFill>
              </a:rPr>
              <a:t>•	apply machine learning algorithms on engineering data. </a:t>
            </a:r>
          </a:p>
        </p:txBody>
      </p:sp>
    </p:spTree>
    <p:extLst>
      <p:ext uri="{BB962C8B-B14F-4D97-AF65-F5344CB8AC3E}">
        <p14:creationId xmlns:p14="http://schemas.microsoft.com/office/powerpoint/2010/main" val="32168256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958307" y="16279"/>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Lab Setup</a:t>
            </a:r>
            <a:endParaRPr lang="en-US" sz="2700" dirty="0">
              <a:solidFill>
                <a:srgbClr val="FF0000"/>
              </a:solidFill>
            </a:endParaRPr>
          </a:p>
        </p:txBody>
      </p:sp>
      <p:pic>
        <p:nvPicPr>
          <p:cNvPr id="5" name="Picture 4"/>
          <p:cNvPicPr>
            <a:picLocks noChangeAspect="1"/>
          </p:cNvPicPr>
          <p:nvPr/>
        </p:nvPicPr>
        <p:blipFill>
          <a:blip r:embed="rId2"/>
          <a:stretch>
            <a:fillRect/>
          </a:stretch>
        </p:blipFill>
        <p:spPr>
          <a:xfrm>
            <a:off x="1231899" y="679629"/>
            <a:ext cx="6310814" cy="3797338"/>
          </a:xfrm>
          <a:prstGeom prst="rect">
            <a:avLst/>
          </a:prstGeom>
        </p:spPr>
      </p:pic>
      <p:sp>
        <p:nvSpPr>
          <p:cNvPr id="8" name="Rectangle 7"/>
          <p:cNvSpPr/>
          <p:nvPr/>
        </p:nvSpPr>
        <p:spPr>
          <a:xfrm>
            <a:off x="444613" y="4723189"/>
            <a:ext cx="7885387" cy="1015663"/>
          </a:xfrm>
          <a:prstGeom prst="rect">
            <a:avLst/>
          </a:prstGeom>
        </p:spPr>
        <p:txBody>
          <a:bodyPr wrap="square">
            <a:spAutoFit/>
          </a:bodyPr>
          <a:lstStyle/>
          <a:p>
            <a:pPr marL="214313" indent="-214313">
              <a:buFont typeface="Arial" panose="020B0604020202020204" pitchFamily="34" charset="0"/>
              <a:buChar char="•"/>
            </a:pPr>
            <a:r>
              <a:rPr lang="en-US" sz="2000" dirty="0" smtClean="0"/>
              <a:t>Go to </a:t>
            </a:r>
            <a:r>
              <a:rPr lang="en-US" sz="2000" dirty="0" err="1" smtClean="0"/>
              <a:t>Polymall</a:t>
            </a:r>
            <a:endParaRPr lang="en-US" sz="2000" dirty="0" smtClean="0"/>
          </a:p>
          <a:p>
            <a:pPr marL="214313" indent="-214313">
              <a:buFont typeface="Arial" panose="020B0604020202020204" pitchFamily="34" charset="0"/>
              <a:buChar char="•"/>
            </a:pPr>
            <a:r>
              <a:rPr lang="en-US" sz="2000" dirty="0" smtClean="0"/>
              <a:t>Access the current week folder e.g. Week 1</a:t>
            </a:r>
          </a:p>
          <a:p>
            <a:pPr marL="214313" indent="-214313">
              <a:buFont typeface="Arial" panose="020B0604020202020204" pitchFamily="34" charset="0"/>
              <a:buChar char="•"/>
            </a:pPr>
            <a:r>
              <a:rPr lang="en-US" sz="2000" dirty="0" smtClean="0"/>
              <a:t>Click on the Lab1.zip link to download the files</a:t>
            </a:r>
            <a:endParaRPr lang="en-US" sz="2000" dirty="0"/>
          </a:p>
        </p:txBody>
      </p:sp>
    </p:spTree>
    <p:extLst>
      <p:ext uri="{BB962C8B-B14F-4D97-AF65-F5344CB8AC3E}">
        <p14:creationId xmlns:p14="http://schemas.microsoft.com/office/powerpoint/2010/main" val="22796691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958307" y="16279"/>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Lab Setup</a:t>
            </a:r>
            <a:endParaRPr lang="en-US" sz="2700" dirty="0">
              <a:solidFill>
                <a:srgbClr val="FF0000"/>
              </a:solidFill>
            </a:endParaRPr>
          </a:p>
        </p:txBody>
      </p:sp>
      <p:sp>
        <p:nvSpPr>
          <p:cNvPr id="8" name="Rectangle 7"/>
          <p:cNvSpPr/>
          <p:nvPr/>
        </p:nvSpPr>
        <p:spPr>
          <a:xfrm>
            <a:off x="444613" y="4777589"/>
            <a:ext cx="7885387" cy="1015663"/>
          </a:xfrm>
          <a:prstGeom prst="rect">
            <a:avLst/>
          </a:prstGeom>
        </p:spPr>
        <p:txBody>
          <a:bodyPr wrap="square">
            <a:spAutoFit/>
          </a:bodyPr>
          <a:lstStyle/>
          <a:p>
            <a:pPr marL="214313" indent="-214313">
              <a:buFont typeface="Arial" panose="020B0604020202020204" pitchFamily="34" charset="0"/>
              <a:buChar char="•"/>
            </a:pPr>
            <a:r>
              <a:rPr lang="en-US" sz="2000" dirty="0" smtClean="0"/>
              <a:t>When file download completed, select open to open the zip file</a:t>
            </a:r>
          </a:p>
          <a:p>
            <a:pPr marL="214313" indent="-214313">
              <a:buFont typeface="Arial" panose="020B0604020202020204" pitchFamily="34" charset="0"/>
              <a:buChar char="•"/>
            </a:pPr>
            <a:r>
              <a:rPr lang="en-US" sz="2000" dirty="0" smtClean="0"/>
              <a:t>Due to user right setting of lab machine it may not work if you choose to save the file</a:t>
            </a:r>
            <a:endParaRPr lang="en-US" sz="2000" dirty="0"/>
          </a:p>
        </p:txBody>
      </p:sp>
      <p:pic>
        <p:nvPicPr>
          <p:cNvPr id="2" name="Picture 1"/>
          <p:cNvPicPr>
            <a:picLocks noChangeAspect="1"/>
          </p:cNvPicPr>
          <p:nvPr/>
        </p:nvPicPr>
        <p:blipFill>
          <a:blip r:embed="rId2"/>
          <a:stretch>
            <a:fillRect/>
          </a:stretch>
        </p:blipFill>
        <p:spPr>
          <a:xfrm>
            <a:off x="1515868" y="679629"/>
            <a:ext cx="5007595" cy="3834720"/>
          </a:xfrm>
          <a:prstGeom prst="rect">
            <a:avLst/>
          </a:prstGeom>
        </p:spPr>
      </p:pic>
    </p:spTree>
    <p:extLst>
      <p:ext uri="{BB962C8B-B14F-4D97-AF65-F5344CB8AC3E}">
        <p14:creationId xmlns:p14="http://schemas.microsoft.com/office/powerpoint/2010/main" val="9307054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958307" y="16279"/>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Lab Setup</a:t>
            </a:r>
            <a:endParaRPr lang="en-US" sz="2700" dirty="0">
              <a:solidFill>
                <a:srgbClr val="FF0000"/>
              </a:solidFill>
            </a:endParaRPr>
          </a:p>
        </p:txBody>
      </p:sp>
      <p:sp>
        <p:nvSpPr>
          <p:cNvPr id="8" name="Rectangle 7"/>
          <p:cNvSpPr/>
          <p:nvPr/>
        </p:nvSpPr>
        <p:spPr>
          <a:xfrm>
            <a:off x="444613" y="4777589"/>
            <a:ext cx="7885387" cy="1015663"/>
          </a:xfrm>
          <a:prstGeom prst="rect">
            <a:avLst/>
          </a:prstGeom>
        </p:spPr>
        <p:txBody>
          <a:bodyPr wrap="square">
            <a:spAutoFit/>
          </a:bodyPr>
          <a:lstStyle/>
          <a:p>
            <a:pPr marL="214313" indent="-214313">
              <a:buFont typeface="Arial" panose="020B0604020202020204" pitchFamily="34" charset="0"/>
              <a:buChar char="•"/>
            </a:pPr>
            <a:r>
              <a:rPr lang="en-US" sz="2000" dirty="0" smtClean="0"/>
              <a:t>An explorer would be activate and show you the content of the zip file which usually is a folder with name such as Lab1, Lab2 and </a:t>
            </a:r>
            <a:r>
              <a:rPr lang="en-US" sz="2000" dirty="0" err="1" smtClean="0"/>
              <a:t>etc</a:t>
            </a:r>
            <a:endParaRPr lang="en-US" sz="2000" dirty="0"/>
          </a:p>
        </p:txBody>
      </p:sp>
      <p:pic>
        <p:nvPicPr>
          <p:cNvPr id="3" name="Picture 2"/>
          <p:cNvPicPr>
            <a:picLocks noChangeAspect="1"/>
          </p:cNvPicPr>
          <p:nvPr/>
        </p:nvPicPr>
        <p:blipFill>
          <a:blip r:embed="rId2"/>
          <a:stretch>
            <a:fillRect/>
          </a:stretch>
        </p:blipFill>
        <p:spPr>
          <a:xfrm>
            <a:off x="829281" y="1103922"/>
            <a:ext cx="6764002" cy="3249374"/>
          </a:xfrm>
          <a:prstGeom prst="rect">
            <a:avLst/>
          </a:prstGeom>
        </p:spPr>
      </p:pic>
    </p:spTree>
    <p:extLst>
      <p:ext uri="{BB962C8B-B14F-4D97-AF65-F5344CB8AC3E}">
        <p14:creationId xmlns:p14="http://schemas.microsoft.com/office/powerpoint/2010/main" val="33217003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958307" y="16279"/>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Lab Setup</a:t>
            </a:r>
            <a:endParaRPr lang="en-US" sz="2700" dirty="0">
              <a:solidFill>
                <a:srgbClr val="FF0000"/>
              </a:solidFill>
            </a:endParaRPr>
          </a:p>
        </p:txBody>
      </p:sp>
      <p:sp>
        <p:nvSpPr>
          <p:cNvPr id="8" name="Rectangle 7"/>
          <p:cNvSpPr/>
          <p:nvPr/>
        </p:nvSpPr>
        <p:spPr>
          <a:xfrm>
            <a:off x="444613" y="4777589"/>
            <a:ext cx="7885387" cy="400110"/>
          </a:xfrm>
          <a:prstGeom prst="rect">
            <a:avLst/>
          </a:prstGeom>
        </p:spPr>
        <p:txBody>
          <a:bodyPr wrap="square">
            <a:spAutoFit/>
          </a:bodyPr>
          <a:lstStyle/>
          <a:p>
            <a:pPr marL="214313" indent="-214313">
              <a:buFont typeface="Arial" panose="020B0604020202020204" pitchFamily="34" charset="0"/>
              <a:buChar char="•"/>
            </a:pPr>
            <a:r>
              <a:rPr lang="en-US" sz="2000" dirty="0" smtClean="0"/>
              <a:t>Select  Extract All to uncompressed the zip file</a:t>
            </a:r>
            <a:endParaRPr lang="en-US" sz="2000" dirty="0"/>
          </a:p>
        </p:txBody>
      </p:sp>
      <p:pic>
        <p:nvPicPr>
          <p:cNvPr id="2" name="Picture 1"/>
          <p:cNvPicPr>
            <a:picLocks noChangeAspect="1"/>
          </p:cNvPicPr>
          <p:nvPr/>
        </p:nvPicPr>
        <p:blipFill>
          <a:blip r:embed="rId2"/>
          <a:stretch>
            <a:fillRect/>
          </a:stretch>
        </p:blipFill>
        <p:spPr>
          <a:xfrm>
            <a:off x="444614" y="647658"/>
            <a:ext cx="8105550" cy="4002402"/>
          </a:xfrm>
          <a:prstGeom prst="rect">
            <a:avLst/>
          </a:prstGeom>
        </p:spPr>
      </p:pic>
    </p:spTree>
    <p:extLst>
      <p:ext uri="{BB962C8B-B14F-4D97-AF65-F5344CB8AC3E}">
        <p14:creationId xmlns:p14="http://schemas.microsoft.com/office/powerpoint/2010/main" val="9543469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958307" y="16279"/>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Lab Setup</a:t>
            </a:r>
            <a:endParaRPr lang="en-US" sz="2700" dirty="0">
              <a:solidFill>
                <a:srgbClr val="FF0000"/>
              </a:solidFill>
            </a:endParaRPr>
          </a:p>
        </p:txBody>
      </p:sp>
      <p:sp>
        <p:nvSpPr>
          <p:cNvPr id="8" name="Rectangle 7"/>
          <p:cNvSpPr/>
          <p:nvPr/>
        </p:nvSpPr>
        <p:spPr>
          <a:xfrm>
            <a:off x="444613" y="4966188"/>
            <a:ext cx="7885387" cy="1015663"/>
          </a:xfrm>
          <a:prstGeom prst="rect">
            <a:avLst/>
          </a:prstGeom>
        </p:spPr>
        <p:txBody>
          <a:bodyPr wrap="square">
            <a:spAutoFit/>
          </a:bodyPr>
          <a:lstStyle/>
          <a:p>
            <a:pPr marL="214313" indent="-214313">
              <a:buFont typeface="Arial" panose="020B0604020202020204" pitchFamily="34" charset="0"/>
              <a:buChar char="•"/>
            </a:pPr>
            <a:r>
              <a:rPr lang="en-US" sz="2000" dirty="0" smtClean="0"/>
              <a:t>Navigate to d:\IIOT_lab\Exercise to extract the content to this folder</a:t>
            </a:r>
          </a:p>
          <a:p>
            <a:pPr marL="214313" indent="-214313">
              <a:buFont typeface="Arial" panose="020B0604020202020204" pitchFamily="34" charset="0"/>
              <a:buChar char="•"/>
            </a:pPr>
            <a:r>
              <a:rPr lang="en-US" sz="2000" dirty="0" smtClean="0"/>
              <a:t>Due to user right setting, other folder may not work.</a:t>
            </a:r>
            <a:endParaRPr lang="en-US" sz="2000" dirty="0"/>
          </a:p>
        </p:txBody>
      </p:sp>
      <p:pic>
        <p:nvPicPr>
          <p:cNvPr id="3" name="Picture 2"/>
          <p:cNvPicPr>
            <a:picLocks noChangeAspect="1"/>
          </p:cNvPicPr>
          <p:nvPr/>
        </p:nvPicPr>
        <p:blipFill>
          <a:blip r:embed="rId2"/>
          <a:stretch>
            <a:fillRect/>
          </a:stretch>
        </p:blipFill>
        <p:spPr>
          <a:xfrm>
            <a:off x="1098096" y="604988"/>
            <a:ext cx="6317465" cy="4172601"/>
          </a:xfrm>
          <a:prstGeom prst="rect">
            <a:avLst/>
          </a:prstGeom>
        </p:spPr>
      </p:pic>
    </p:spTree>
    <p:extLst>
      <p:ext uri="{BB962C8B-B14F-4D97-AF65-F5344CB8AC3E}">
        <p14:creationId xmlns:p14="http://schemas.microsoft.com/office/powerpoint/2010/main" val="23901285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958307" y="16279"/>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Lab Setup</a:t>
            </a:r>
            <a:endParaRPr lang="en-US" sz="2700" dirty="0">
              <a:solidFill>
                <a:srgbClr val="FF0000"/>
              </a:solidFill>
            </a:endParaRPr>
          </a:p>
        </p:txBody>
      </p:sp>
      <p:sp>
        <p:nvSpPr>
          <p:cNvPr id="8" name="Rectangle 7"/>
          <p:cNvSpPr/>
          <p:nvPr/>
        </p:nvSpPr>
        <p:spPr>
          <a:xfrm>
            <a:off x="444613" y="4966188"/>
            <a:ext cx="7885387" cy="707886"/>
          </a:xfrm>
          <a:prstGeom prst="rect">
            <a:avLst/>
          </a:prstGeom>
        </p:spPr>
        <p:txBody>
          <a:bodyPr wrap="square">
            <a:spAutoFit/>
          </a:bodyPr>
          <a:lstStyle/>
          <a:p>
            <a:pPr marL="214313" indent="-214313">
              <a:buFont typeface="Arial" panose="020B0604020202020204" pitchFamily="34" charset="0"/>
              <a:buChar char="•"/>
            </a:pPr>
            <a:r>
              <a:rPr lang="en-US" sz="2000" dirty="0" smtClean="0"/>
              <a:t>Finally ensure you are extracting </a:t>
            </a:r>
            <a:r>
              <a:rPr lang="en-US" sz="2000" dirty="0" err="1" smtClean="0"/>
              <a:t>ot</a:t>
            </a:r>
            <a:r>
              <a:rPr lang="en-US" sz="2000" dirty="0" smtClean="0"/>
              <a:t> the right folder and click Extract</a:t>
            </a:r>
            <a:r>
              <a:rPr lang="en-US" sz="2000" dirty="0" smtClean="0"/>
              <a:t>.</a:t>
            </a:r>
            <a:endParaRPr lang="en-US" sz="2000" dirty="0"/>
          </a:p>
        </p:txBody>
      </p:sp>
      <p:pic>
        <p:nvPicPr>
          <p:cNvPr id="5" name="Picture 4"/>
          <p:cNvPicPr>
            <a:picLocks noChangeAspect="1"/>
          </p:cNvPicPr>
          <p:nvPr/>
        </p:nvPicPr>
        <p:blipFill>
          <a:blip r:embed="rId2"/>
          <a:stretch>
            <a:fillRect/>
          </a:stretch>
        </p:blipFill>
        <p:spPr>
          <a:xfrm>
            <a:off x="1166006" y="593389"/>
            <a:ext cx="6442599" cy="4459040"/>
          </a:xfrm>
          <a:prstGeom prst="rect">
            <a:avLst/>
          </a:prstGeom>
        </p:spPr>
      </p:pic>
    </p:spTree>
    <p:extLst>
      <p:ext uri="{BB962C8B-B14F-4D97-AF65-F5344CB8AC3E}">
        <p14:creationId xmlns:p14="http://schemas.microsoft.com/office/powerpoint/2010/main" val="25674808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958307" y="16279"/>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Lab Setup</a:t>
            </a:r>
            <a:endParaRPr lang="en-US" sz="2700" dirty="0">
              <a:solidFill>
                <a:srgbClr val="FF0000"/>
              </a:solidFill>
            </a:endParaRPr>
          </a:p>
        </p:txBody>
      </p:sp>
      <p:sp>
        <p:nvSpPr>
          <p:cNvPr id="8" name="Rectangle 7"/>
          <p:cNvSpPr/>
          <p:nvPr/>
        </p:nvSpPr>
        <p:spPr>
          <a:xfrm>
            <a:off x="444613" y="4876978"/>
            <a:ext cx="7885387" cy="1323439"/>
          </a:xfrm>
          <a:prstGeom prst="rect">
            <a:avLst/>
          </a:prstGeom>
        </p:spPr>
        <p:txBody>
          <a:bodyPr wrap="square">
            <a:spAutoFit/>
          </a:bodyPr>
          <a:lstStyle/>
          <a:p>
            <a:pPr marL="214313" indent="-214313">
              <a:buFont typeface="Arial" panose="020B0604020202020204" pitchFamily="34" charset="0"/>
              <a:buChar char="•"/>
            </a:pPr>
            <a:r>
              <a:rPr lang="en-US" sz="2000" dirty="0" smtClean="0"/>
              <a:t>Open a Command Prompt Terminal</a:t>
            </a:r>
          </a:p>
          <a:p>
            <a:pPr marL="214313" indent="-214313">
              <a:buFont typeface="Arial" panose="020B0604020202020204" pitchFamily="34" charset="0"/>
              <a:buChar char="•"/>
            </a:pPr>
            <a:r>
              <a:rPr lang="en-US" sz="2000" dirty="0" smtClean="0"/>
              <a:t>Navigate to the folder you said the lab content</a:t>
            </a:r>
          </a:p>
          <a:p>
            <a:pPr marL="214313" indent="-214313">
              <a:buFont typeface="Arial" panose="020B0604020202020204" pitchFamily="34" charset="0"/>
              <a:buChar char="•"/>
            </a:pPr>
            <a:r>
              <a:rPr lang="en-US" sz="2000" dirty="0" smtClean="0"/>
              <a:t>Run “activate py36” to activate the anaconda </a:t>
            </a:r>
            <a:r>
              <a:rPr lang="en-US" sz="2000" dirty="0" smtClean="0"/>
              <a:t>environment  for our lab</a:t>
            </a:r>
            <a:endParaRPr lang="en-US" sz="2000" dirty="0"/>
          </a:p>
        </p:txBody>
      </p:sp>
      <p:pic>
        <p:nvPicPr>
          <p:cNvPr id="2" name="Picture 1"/>
          <p:cNvPicPr>
            <a:picLocks noChangeAspect="1"/>
          </p:cNvPicPr>
          <p:nvPr/>
        </p:nvPicPr>
        <p:blipFill>
          <a:blip r:embed="rId2"/>
          <a:stretch>
            <a:fillRect/>
          </a:stretch>
        </p:blipFill>
        <p:spPr>
          <a:xfrm>
            <a:off x="958307" y="679629"/>
            <a:ext cx="6364711" cy="3984017"/>
          </a:xfrm>
          <a:prstGeom prst="rect">
            <a:avLst/>
          </a:prstGeom>
        </p:spPr>
      </p:pic>
    </p:spTree>
    <p:extLst>
      <p:ext uri="{BB962C8B-B14F-4D97-AF65-F5344CB8AC3E}">
        <p14:creationId xmlns:p14="http://schemas.microsoft.com/office/powerpoint/2010/main" val="32024019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958307" y="16279"/>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Lab Setup</a:t>
            </a:r>
            <a:endParaRPr lang="en-US" sz="2700" dirty="0">
              <a:solidFill>
                <a:srgbClr val="FF0000"/>
              </a:solidFill>
            </a:endParaRPr>
          </a:p>
        </p:txBody>
      </p:sp>
      <p:sp>
        <p:nvSpPr>
          <p:cNvPr id="8" name="Rectangle 7"/>
          <p:cNvSpPr/>
          <p:nvPr/>
        </p:nvSpPr>
        <p:spPr>
          <a:xfrm>
            <a:off x="444613" y="4876978"/>
            <a:ext cx="7885387" cy="1323439"/>
          </a:xfrm>
          <a:prstGeom prst="rect">
            <a:avLst/>
          </a:prstGeom>
        </p:spPr>
        <p:txBody>
          <a:bodyPr wrap="square">
            <a:spAutoFit/>
          </a:bodyPr>
          <a:lstStyle/>
          <a:p>
            <a:pPr marL="214313" indent="-214313">
              <a:buFont typeface="Arial" panose="020B0604020202020204" pitchFamily="34" charset="0"/>
              <a:buChar char="•"/>
            </a:pPr>
            <a:r>
              <a:rPr lang="en-US" sz="2000" dirty="0" smtClean="0"/>
              <a:t>Open a Command Prompt Terminal</a:t>
            </a:r>
          </a:p>
          <a:p>
            <a:pPr marL="214313" indent="-214313">
              <a:buFont typeface="Arial" panose="020B0604020202020204" pitchFamily="34" charset="0"/>
              <a:buChar char="•"/>
            </a:pPr>
            <a:r>
              <a:rPr lang="en-US" sz="2000" dirty="0" smtClean="0"/>
              <a:t>Navigate to the folder you said the lab content</a:t>
            </a:r>
          </a:p>
          <a:p>
            <a:pPr marL="214313" indent="-214313">
              <a:buFont typeface="Arial" panose="020B0604020202020204" pitchFamily="34" charset="0"/>
              <a:buChar char="•"/>
            </a:pPr>
            <a:r>
              <a:rPr lang="en-US" sz="2000" dirty="0" smtClean="0"/>
              <a:t>Run “activate py36” to activate the anaconda </a:t>
            </a:r>
            <a:r>
              <a:rPr lang="en-US" sz="2000" dirty="0" smtClean="0"/>
              <a:t>environment  for our lab</a:t>
            </a:r>
            <a:endParaRPr lang="en-US" sz="2000" dirty="0"/>
          </a:p>
        </p:txBody>
      </p:sp>
      <p:pic>
        <p:nvPicPr>
          <p:cNvPr id="2" name="Picture 1"/>
          <p:cNvPicPr>
            <a:picLocks noChangeAspect="1"/>
          </p:cNvPicPr>
          <p:nvPr/>
        </p:nvPicPr>
        <p:blipFill>
          <a:blip r:embed="rId2"/>
          <a:stretch>
            <a:fillRect/>
          </a:stretch>
        </p:blipFill>
        <p:spPr>
          <a:xfrm>
            <a:off x="958307" y="679629"/>
            <a:ext cx="6364711" cy="3984017"/>
          </a:xfrm>
          <a:prstGeom prst="rect">
            <a:avLst/>
          </a:prstGeom>
        </p:spPr>
      </p:pic>
    </p:spTree>
    <p:extLst>
      <p:ext uri="{BB962C8B-B14F-4D97-AF65-F5344CB8AC3E}">
        <p14:creationId xmlns:p14="http://schemas.microsoft.com/office/powerpoint/2010/main" val="31913032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958307" y="16279"/>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Lab Setup</a:t>
            </a:r>
            <a:endParaRPr lang="en-US" sz="2700" dirty="0">
              <a:solidFill>
                <a:srgbClr val="FF0000"/>
              </a:solidFill>
            </a:endParaRPr>
          </a:p>
        </p:txBody>
      </p:sp>
      <p:sp>
        <p:nvSpPr>
          <p:cNvPr id="8" name="Rectangle 7"/>
          <p:cNvSpPr/>
          <p:nvPr/>
        </p:nvSpPr>
        <p:spPr>
          <a:xfrm>
            <a:off x="498666" y="4136575"/>
            <a:ext cx="7885387" cy="1631216"/>
          </a:xfrm>
          <a:prstGeom prst="rect">
            <a:avLst/>
          </a:prstGeom>
        </p:spPr>
        <p:txBody>
          <a:bodyPr wrap="square">
            <a:spAutoFit/>
          </a:bodyPr>
          <a:lstStyle/>
          <a:p>
            <a:pPr marL="214313" indent="-214313">
              <a:buFont typeface="Arial" panose="020B0604020202020204" pitchFamily="34" charset="0"/>
              <a:buChar char="•"/>
            </a:pPr>
            <a:r>
              <a:rPr lang="en-US" sz="2000" dirty="0" smtClean="0"/>
              <a:t>If py36 is successfully activated, you would see (py36) beside  your command prompt</a:t>
            </a:r>
          </a:p>
          <a:p>
            <a:pPr marL="214313" indent="-214313">
              <a:buFont typeface="Arial" panose="020B0604020202020204" pitchFamily="34" charset="0"/>
              <a:buChar char="•"/>
            </a:pPr>
            <a:r>
              <a:rPr lang="en-US" sz="2000" dirty="0" smtClean="0"/>
              <a:t>To quit py36 environment, you may use the command “deactivate” </a:t>
            </a:r>
          </a:p>
          <a:p>
            <a:pPr marL="214313" indent="-214313">
              <a:buFont typeface="Arial" panose="020B0604020202020204" pitchFamily="34" charset="0"/>
              <a:buChar char="•"/>
            </a:pPr>
            <a:r>
              <a:rPr lang="en-US" sz="2000" dirty="0" smtClean="0"/>
              <a:t>Run the command “</a:t>
            </a:r>
            <a:r>
              <a:rPr lang="en-US" sz="2000" dirty="0" err="1" smtClean="0"/>
              <a:t>jupyter</a:t>
            </a:r>
            <a:r>
              <a:rPr lang="en-US" sz="2000" dirty="0" smtClean="0"/>
              <a:t> notebook” to activate the </a:t>
            </a:r>
            <a:r>
              <a:rPr lang="en-US" sz="2000" dirty="0" err="1" smtClean="0"/>
              <a:t>Jupyter</a:t>
            </a:r>
            <a:r>
              <a:rPr lang="en-US" sz="2000" dirty="0" smtClean="0"/>
              <a:t> environment for our lab</a:t>
            </a:r>
            <a:endParaRPr lang="en-US" sz="2000" dirty="0"/>
          </a:p>
        </p:txBody>
      </p:sp>
      <p:pic>
        <p:nvPicPr>
          <p:cNvPr id="3" name="Picture 2"/>
          <p:cNvPicPr>
            <a:picLocks noChangeAspect="1"/>
          </p:cNvPicPr>
          <p:nvPr/>
        </p:nvPicPr>
        <p:blipFill>
          <a:blip r:embed="rId2"/>
          <a:stretch>
            <a:fillRect/>
          </a:stretch>
        </p:blipFill>
        <p:spPr>
          <a:xfrm>
            <a:off x="444613" y="2105798"/>
            <a:ext cx="7993494" cy="1574104"/>
          </a:xfrm>
          <a:prstGeom prst="rect">
            <a:avLst/>
          </a:prstGeom>
        </p:spPr>
      </p:pic>
    </p:spTree>
    <p:extLst>
      <p:ext uri="{BB962C8B-B14F-4D97-AF65-F5344CB8AC3E}">
        <p14:creationId xmlns:p14="http://schemas.microsoft.com/office/powerpoint/2010/main" val="14009587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958307" y="16279"/>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Lab Setup</a:t>
            </a:r>
            <a:endParaRPr lang="en-US" sz="2700" dirty="0">
              <a:solidFill>
                <a:srgbClr val="FF0000"/>
              </a:solidFill>
            </a:endParaRPr>
          </a:p>
        </p:txBody>
      </p:sp>
      <p:sp>
        <p:nvSpPr>
          <p:cNvPr id="8" name="Rectangle 7"/>
          <p:cNvSpPr/>
          <p:nvPr/>
        </p:nvSpPr>
        <p:spPr>
          <a:xfrm>
            <a:off x="498666" y="4136575"/>
            <a:ext cx="7885387" cy="1323439"/>
          </a:xfrm>
          <a:prstGeom prst="rect">
            <a:avLst/>
          </a:prstGeom>
        </p:spPr>
        <p:txBody>
          <a:bodyPr wrap="square">
            <a:spAutoFit/>
          </a:bodyPr>
          <a:lstStyle/>
          <a:p>
            <a:pPr marL="214313" indent="-214313">
              <a:buFont typeface="Arial" panose="020B0604020202020204" pitchFamily="34" charset="0"/>
              <a:buChar char="•"/>
            </a:pPr>
            <a:r>
              <a:rPr lang="en-US" sz="2000" dirty="0" smtClean="0"/>
              <a:t>If successful, the default browser would be activate to start with the </a:t>
            </a:r>
            <a:r>
              <a:rPr lang="en-US" sz="2000" dirty="0" err="1" smtClean="0"/>
              <a:t>Jupyter</a:t>
            </a:r>
            <a:r>
              <a:rPr lang="en-US" sz="2000" dirty="0" smtClean="0"/>
              <a:t> Notebook navigator.</a:t>
            </a:r>
          </a:p>
          <a:p>
            <a:pPr marL="214313" indent="-214313">
              <a:buFont typeface="Arial" panose="020B0604020202020204" pitchFamily="34" charset="0"/>
              <a:buChar char="•"/>
            </a:pPr>
            <a:r>
              <a:rPr lang="en-US" sz="2000" dirty="0" smtClean="0"/>
              <a:t>You may click on </a:t>
            </a:r>
            <a:r>
              <a:rPr lang="en-US" sz="2000" dirty="0"/>
              <a:t>the </a:t>
            </a:r>
            <a:r>
              <a:rPr lang="en-US" sz="2000" dirty="0" smtClean="0"/>
              <a:t>01_Lab_Introduction_to_Python.ipynb to start the lab </a:t>
            </a:r>
            <a:endParaRPr lang="en-US" sz="2000" dirty="0"/>
          </a:p>
        </p:txBody>
      </p:sp>
      <p:pic>
        <p:nvPicPr>
          <p:cNvPr id="2" name="Picture 1"/>
          <p:cNvPicPr>
            <a:picLocks noChangeAspect="1"/>
          </p:cNvPicPr>
          <p:nvPr/>
        </p:nvPicPr>
        <p:blipFill>
          <a:blip r:embed="rId2"/>
          <a:stretch>
            <a:fillRect/>
          </a:stretch>
        </p:blipFill>
        <p:spPr>
          <a:xfrm>
            <a:off x="0" y="1535656"/>
            <a:ext cx="8384053" cy="2380162"/>
          </a:xfrm>
          <a:prstGeom prst="rect">
            <a:avLst/>
          </a:prstGeom>
        </p:spPr>
      </p:pic>
    </p:spTree>
    <p:extLst>
      <p:ext uri="{BB962C8B-B14F-4D97-AF65-F5344CB8AC3E}">
        <p14:creationId xmlns:p14="http://schemas.microsoft.com/office/powerpoint/2010/main" val="25569345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0" y="1968"/>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Subject Intended Learning Outcomes</a:t>
            </a: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11" name="Content Placeholder 4"/>
          <p:cNvSpPr txBox="1">
            <a:spLocks/>
          </p:cNvSpPr>
          <p:nvPr/>
        </p:nvSpPr>
        <p:spPr>
          <a:xfrm>
            <a:off x="354188" y="1093075"/>
            <a:ext cx="8414592" cy="4952125"/>
          </a:xfrm>
          <a:prstGeom prst="rect">
            <a:avLst/>
          </a:prstGeom>
        </p:spPr>
        <p:txBody>
          <a:bodyPr vert="horz" lIns="91429" tIns="45715" rIns="91429" bIns="45715" rtlCol="0" anchor="ctr">
            <a:noAutofit/>
          </a:bodyPr>
          <a:lstStyle>
            <a:defPPr>
              <a:defRPr lang="en-US"/>
            </a:defPPr>
            <a:lvl1pPr algn="l" defTabSz="457148" rtl="0" eaLnBrk="1" fontAlgn="auto" hangingPunct="1">
              <a:spcBef>
                <a:spcPts val="0"/>
              </a:spcBef>
              <a:spcAft>
                <a:spcPts val="0"/>
              </a:spcAft>
              <a:defRPr sz="1200" kern="1200">
                <a:solidFill>
                  <a:srgbClr val="666666">
                    <a:tint val="75000"/>
                  </a:srgb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228600" indent="-228600" algn="just" fontAlgn="base" hangingPunct="0">
              <a:buAutoNum type="arabicPeriod"/>
            </a:pPr>
            <a:r>
              <a:rPr lang="en-GB" sz="2800" dirty="0" smtClean="0">
                <a:solidFill>
                  <a:schemeClr val="tx1"/>
                </a:solidFill>
              </a:rPr>
              <a:t> Demonstrate </a:t>
            </a:r>
            <a:r>
              <a:rPr lang="en-GB" sz="2800" dirty="0">
                <a:solidFill>
                  <a:schemeClr val="tx1"/>
                </a:solidFill>
              </a:rPr>
              <a:t>basic application for data </a:t>
            </a:r>
            <a:r>
              <a:rPr lang="en-GB" sz="2800" dirty="0" smtClean="0">
                <a:solidFill>
                  <a:schemeClr val="tx1"/>
                </a:solidFill>
              </a:rPr>
              <a:t>handling.</a:t>
            </a:r>
          </a:p>
          <a:p>
            <a:pPr marL="228600" indent="-228600" algn="just" fontAlgn="base" hangingPunct="0">
              <a:buAutoNum type="arabicPeriod"/>
            </a:pPr>
            <a:endParaRPr lang="en-GB" sz="2800" dirty="0">
              <a:solidFill>
                <a:schemeClr val="tx1"/>
              </a:solidFill>
            </a:endParaRPr>
          </a:p>
          <a:p>
            <a:pPr marL="228600" indent="-228600" algn="just" fontAlgn="base" hangingPunct="0">
              <a:buAutoNum type="arabicPeriod"/>
            </a:pPr>
            <a:r>
              <a:rPr lang="en-US" sz="2800" dirty="0" smtClean="0">
                <a:solidFill>
                  <a:schemeClr val="tx1"/>
                </a:solidFill>
              </a:rPr>
              <a:t> Perform </a:t>
            </a:r>
            <a:r>
              <a:rPr lang="en-US" sz="2800" dirty="0">
                <a:solidFill>
                  <a:schemeClr val="tx1"/>
                </a:solidFill>
              </a:rPr>
              <a:t>data gathering and </a:t>
            </a:r>
            <a:r>
              <a:rPr lang="en-US" sz="2800" dirty="0" smtClean="0">
                <a:solidFill>
                  <a:schemeClr val="tx1"/>
                </a:solidFill>
              </a:rPr>
              <a:t>pre-processing.</a:t>
            </a:r>
          </a:p>
          <a:p>
            <a:pPr marL="228600" indent="-228600" algn="just" fontAlgn="base" hangingPunct="0">
              <a:buAutoNum type="arabicPeriod"/>
            </a:pPr>
            <a:endParaRPr lang="en-US" sz="2800" dirty="0">
              <a:solidFill>
                <a:schemeClr val="tx1"/>
              </a:solidFill>
            </a:endParaRPr>
          </a:p>
          <a:p>
            <a:pPr marL="228600" indent="-228600" algn="just" fontAlgn="base" hangingPunct="0">
              <a:buAutoNum type="arabicPeriod"/>
            </a:pPr>
            <a:r>
              <a:rPr lang="en-US" sz="2800" dirty="0" smtClean="0">
                <a:solidFill>
                  <a:schemeClr val="tx1"/>
                </a:solidFill>
              </a:rPr>
              <a:t> Analyze </a:t>
            </a:r>
            <a:r>
              <a:rPr lang="en-US" sz="2800" dirty="0">
                <a:solidFill>
                  <a:schemeClr val="tx1"/>
                </a:solidFill>
              </a:rPr>
              <a:t>data using visualization </a:t>
            </a:r>
            <a:r>
              <a:rPr lang="en-US" sz="2800" dirty="0" smtClean="0">
                <a:solidFill>
                  <a:schemeClr val="tx1"/>
                </a:solidFill>
              </a:rPr>
              <a:t>techniques.</a:t>
            </a:r>
          </a:p>
          <a:p>
            <a:pPr marL="228600" indent="-228600" algn="just" fontAlgn="base" hangingPunct="0">
              <a:buAutoNum type="arabicPeriod"/>
            </a:pPr>
            <a:endParaRPr lang="en-US" sz="2800" dirty="0">
              <a:solidFill>
                <a:schemeClr val="tx1"/>
              </a:solidFill>
            </a:endParaRPr>
          </a:p>
          <a:p>
            <a:pPr marL="228600" indent="-228600" algn="just" fontAlgn="base" hangingPunct="0">
              <a:buAutoNum type="arabicPeriod"/>
            </a:pPr>
            <a:r>
              <a:rPr lang="en-US" sz="2800" dirty="0" smtClean="0">
                <a:solidFill>
                  <a:schemeClr val="tx1"/>
                </a:solidFill>
              </a:rPr>
              <a:t> Perform Machine Learning methods </a:t>
            </a:r>
            <a:r>
              <a:rPr lang="en-US" sz="2800" dirty="0">
                <a:solidFill>
                  <a:schemeClr val="tx1"/>
                </a:solidFill>
              </a:rPr>
              <a:t>on a data set.</a:t>
            </a:r>
            <a:r>
              <a:rPr lang="en-GB" sz="2800" dirty="0">
                <a:solidFill>
                  <a:schemeClr val="tx1"/>
                </a:solidFill>
              </a:rPr>
              <a:t> </a:t>
            </a:r>
            <a:endParaRPr lang="en-GB" sz="2800" dirty="0" smtClean="0">
              <a:solidFill>
                <a:schemeClr val="tx1"/>
              </a:solidFill>
            </a:endParaRPr>
          </a:p>
          <a:p>
            <a:pPr algn="just" fontAlgn="base" hangingPunct="0"/>
            <a:endParaRPr lang="en-GB" sz="2800" dirty="0">
              <a:solidFill>
                <a:schemeClr val="tx1"/>
              </a:solidFill>
            </a:endParaRPr>
          </a:p>
          <a:p>
            <a:pPr algn="just" fontAlgn="base" hangingPunct="0"/>
            <a:r>
              <a:rPr lang="en-GB" sz="2800" dirty="0" smtClean="0">
                <a:solidFill>
                  <a:schemeClr val="tx1"/>
                </a:solidFill>
              </a:rPr>
              <a:t>We will be using </a:t>
            </a:r>
            <a:r>
              <a:rPr lang="en-GB" sz="2800" dirty="0" smtClean="0">
                <a:solidFill>
                  <a:srgbClr val="FF0000"/>
                </a:solidFill>
              </a:rPr>
              <a:t>Python</a:t>
            </a:r>
            <a:r>
              <a:rPr lang="en-GB" sz="2800" dirty="0" smtClean="0">
                <a:solidFill>
                  <a:schemeClr val="tx1"/>
                </a:solidFill>
              </a:rPr>
              <a:t> in this subject. </a:t>
            </a:r>
            <a:endParaRPr lang="en-SG" sz="2800" dirty="0">
              <a:solidFill>
                <a:schemeClr val="tx1"/>
              </a:solidFill>
            </a:endParaRPr>
          </a:p>
          <a:p>
            <a:pPr algn="just" fontAlgn="base" hangingPunct="0"/>
            <a:endParaRPr lang="en-SG" dirty="0"/>
          </a:p>
        </p:txBody>
      </p:sp>
    </p:spTree>
    <p:extLst>
      <p:ext uri="{BB962C8B-B14F-4D97-AF65-F5344CB8AC3E}">
        <p14:creationId xmlns:p14="http://schemas.microsoft.com/office/powerpoint/2010/main" val="30968533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151947" y="590073"/>
            <a:ext cx="6858000" cy="6633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pPr algn="ctr"/>
            <a:r>
              <a:rPr lang="en-US" sz="2700" dirty="0" smtClean="0">
                <a:solidFill>
                  <a:srgbClr val="FF0000"/>
                </a:solidFill>
              </a:rPr>
              <a:t>Reference</a:t>
            </a:r>
            <a:endParaRPr lang="en-US" sz="2700" dirty="0">
              <a:solidFill>
                <a:srgbClr val="FF0000"/>
              </a:solidFill>
            </a:endParaRPr>
          </a:p>
        </p:txBody>
      </p:sp>
      <p:sp>
        <p:nvSpPr>
          <p:cNvPr id="5" name="Title 4"/>
          <p:cNvSpPr>
            <a:spLocks noGrp="1"/>
          </p:cNvSpPr>
          <p:nvPr>
            <p:ph type="title"/>
          </p:nvPr>
        </p:nvSpPr>
        <p:spPr/>
        <p:txBody>
          <a:bodyPr/>
          <a:lstStyle/>
          <a:p>
            <a:endParaRPr lang="en-SG"/>
          </a:p>
        </p:txBody>
      </p:sp>
      <p:pic>
        <p:nvPicPr>
          <p:cNvPr id="2052" name="Picture 4" descr="Image result for python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92" y="1469220"/>
            <a:ext cx="3212018" cy="42402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ensorflow machine  learning o'reil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9193" y="1351888"/>
            <a:ext cx="3390046" cy="444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7657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1" y="569527"/>
            <a:ext cx="9144001" cy="4191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altLang="en-US" sz="5600" b="1" dirty="0" smtClean="0">
                <a:solidFill>
                  <a:srgbClr val="EF0C1D"/>
                </a:solidFill>
              </a:rPr>
              <a:t>Data </a:t>
            </a:r>
            <a:r>
              <a:rPr lang="en-US" altLang="en-US" sz="5600" b="1" dirty="0" smtClean="0">
                <a:solidFill>
                  <a:srgbClr val="EF0C1D"/>
                </a:solidFill>
              </a:rPr>
              <a:t>Analytics Process &amp;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en-US" sz="5600" b="1" dirty="0" smtClean="0">
                <a:solidFill>
                  <a:srgbClr val="EF0C1D"/>
                </a:solidFill>
              </a:rPr>
              <a:t>Motivation for Data Analytics</a:t>
            </a:r>
            <a:endParaRPr kumimoji="0" lang="en-US" altLang="en-US" sz="5600" b="1" i="0" u="none" strike="noStrike" kern="1200" cap="none" spc="0" normalizeH="0" baseline="0" noProof="0" dirty="0" smtClean="0">
              <a:ln>
                <a:noFill/>
              </a:ln>
              <a:solidFill>
                <a:srgbClr val="EF0C1D"/>
              </a:solidFill>
              <a:effectLst/>
              <a:uLnTx/>
              <a:uFillTx/>
            </a:endParaRP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Tree>
    <p:extLst>
      <p:ext uri="{BB962C8B-B14F-4D97-AF65-F5344CB8AC3E}">
        <p14:creationId xmlns:p14="http://schemas.microsoft.com/office/powerpoint/2010/main" val="3920960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172" y="1019504"/>
            <a:ext cx="6796711" cy="5076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030"/>
          <p:cNvSpPr>
            <a:spLocks noChangeArrowheads="1"/>
          </p:cNvSpPr>
          <p:nvPr/>
        </p:nvSpPr>
        <p:spPr bwMode="auto">
          <a:xfrm>
            <a:off x="0" y="1968"/>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Why Engineering Analytics?</a:t>
            </a:r>
          </a:p>
        </p:txBody>
      </p:sp>
      <p:sp>
        <p:nvSpPr>
          <p:cNvPr id="2" name="Oval 1"/>
          <p:cNvSpPr/>
          <p:nvPr/>
        </p:nvSpPr>
        <p:spPr>
          <a:xfrm>
            <a:off x="1408386" y="2270234"/>
            <a:ext cx="2099989" cy="1492469"/>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43565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0" y="1968"/>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What is Data Analytics?</a:t>
            </a: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9" name="Content Placeholder 1"/>
          <p:cNvSpPr>
            <a:spLocks noGrp="1"/>
          </p:cNvSpPr>
          <p:nvPr>
            <p:ph idx="1"/>
          </p:nvPr>
        </p:nvSpPr>
        <p:spPr>
          <a:xfrm>
            <a:off x="7297073" y="2593756"/>
            <a:ext cx="1559472" cy="614197"/>
          </a:xfrm>
        </p:spPr>
        <p:txBody>
          <a:bodyPr/>
          <a:lstStyle/>
          <a:p>
            <a:pPr marL="0" indent="0">
              <a:buNone/>
            </a:pPr>
            <a:r>
              <a:rPr lang="en-US" sz="2400" b="1" i="1" dirty="0" smtClean="0">
                <a:solidFill>
                  <a:schemeClr val="tx1">
                    <a:lumMod val="50000"/>
                  </a:schemeClr>
                </a:solidFill>
              </a:rPr>
              <a:t>Wikipedia</a:t>
            </a:r>
            <a:endParaRPr lang="en-US" sz="2400" b="1" i="1" dirty="0">
              <a:solidFill>
                <a:schemeClr val="tx1">
                  <a:lumMod val="50000"/>
                </a:schemeClr>
              </a:solidFill>
            </a:endParaRPr>
          </a:p>
        </p:txBody>
      </p:sp>
      <p:sp>
        <p:nvSpPr>
          <p:cNvPr id="11" name="Content Placeholder 4"/>
          <p:cNvSpPr txBox="1">
            <a:spLocks/>
          </p:cNvSpPr>
          <p:nvPr/>
        </p:nvSpPr>
        <p:spPr>
          <a:xfrm>
            <a:off x="354188" y="1061545"/>
            <a:ext cx="8414592" cy="1839310"/>
          </a:xfrm>
          <a:prstGeom prst="rect">
            <a:avLst/>
          </a:prstGeom>
        </p:spPr>
        <p:txBody>
          <a:bodyPr vert="horz" lIns="91429" tIns="45715" rIns="91429" bIns="45715" rtlCol="0" anchor="ctr">
            <a:noAutofit/>
          </a:bodyPr>
          <a:lstStyle>
            <a:defPPr>
              <a:defRPr lang="en-US"/>
            </a:defPPr>
            <a:lvl1pPr algn="l" defTabSz="457148" rtl="0" eaLnBrk="1" fontAlgn="auto" hangingPunct="1">
              <a:spcBef>
                <a:spcPts val="0"/>
              </a:spcBef>
              <a:spcAft>
                <a:spcPts val="0"/>
              </a:spcAft>
              <a:defRPr sz="1200" kern="1200">
                <a:solidFill>
                  <a:srgbClr val="666666">
                    <a:tint val="75000"/>
                  </a:srgb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just"/>
            <a:r>
              <a:rPr lang="en-US" sz="2800" dirty="0" smtClean="0">
                <a:solidFill>
                  <a:schemeClr val="tx1"/>
                </a:solidFill>
              </a:rPr>
              <a:t>Data analytics is the process of </a:t>
            </a:r>
            <a:r>
              <a:rPr lang="en-US" sz="2800" dirty="0" smtClean="0">
                <a:solidFill>
                  <a:srgbClr val="FF0000"/>
                </a:solidFill>
              </a:rPr>
              <a:t>inspecting</a:t>
            </a:r>
            <a:r>
              <a:rPr lang="en-US" sz="2800" dirty="0" smtClean="0">
                <a:solidFill>
                  <a:schemeClr val="tx1"/>
                </a:solidFill>
              </a:rPr>
              <a:t>, </a:t>
            </a:r>
            <a:r>
              <a:rPr lang="en-US" sz="2800" dirty="0" smtClean="0">
                <a:solidFill>
                  <a:srgbClr val="FF0000"/>
                </a:solidFill>
              </a:rPr>
              <a:t>cleansing</a:t>
            </a:r>
            <a:r>
              <a:rPr lang="en-US" sz="2800" dirty="0" smtClean="0">
                <a:solidFill>
                  <a:schemeClr val="tx1"/>
                </a:solidFill>
              </a:rPr>
              <a:t>, </a:t>
            </a:r>
            <a:r>
              <a:rPr lang="en-US" sz="2800" dirty="0" smtClean="0">
                <a:solidFill>
                  <a:srgbClr val="FF0000"/>
                </a:solidFill>
              </a:rPr>
              <a:t>transforming</a:t>
            </a:r>
            <a:r>
              <a:rPr lang="en-US" sz="2800" dirty="0" smtClean="0">
                <a:solidFill>
                  <a:schemeClr val="tx1"/>
                </a:solidFill>
              </a:rPr>
              <a:t> and </a:t>
            </a:r>
            <a:r>
              <a:rPr lang="en-US" sz="2800" dirty="0" smtClean="0">
                <a:solidFill>
                  <a:srgbClr val="FF0000"/>
                </a:solidFill>
              </a:rPr>
              <a:t>modelling</a:t>
            </a:r>
            <a:r>
              <a:rPr lang="en-US" sz="2800" dirty="0" smtClean="0">
                <a:solidFill>
                  <a:schemeClr val="tx1"/>
                </a:solidFill>
              </a:rPr>
              <a:t> data with the goal of discovering useful information, suggesting conclusions and supporting decision making.</a:t>
            </a:r>
          </a:p>
        </p:txBody>
      </p:sp>
      <p:pic>
        <p:nvPicPr>
          <p:cNvPr id="12" name="Picture 11"/>
          <p:cNvPicPr>
            <a:picLocks noChangeAspect="1"/>
          </p:cNvPicPr>
          <p:nvPr/>
        </p:nvPicPr>
        <p:blipFill>
          <a:blip r:embed="rId4"/>
          <a:stretch>
            <a:fillRect/>
          </a:stretch>
        </p:blipFill>
        <p:spPr>
          <a:xfrm>
            <a:off x="280987" y="3207953"/>
            <a:ext cx="8415801" cy="2777799"/>
          </a:xfrm>
          <a:prstGeom prst="rect">
            <a:avLst/>
          </a:prstGeom>
        </p:spPr>
      </p:pic>
    </p:spTree>
    <p:extLst>
      <p:ext uri="{BB962C8B-B14F-4D97-AF65-F5344CB8AC3E}">
        <p14:creationId xmlns:p14="http://schemas.microsoft.com/office/powerpoint/2010/main" val="11292741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0" y="1968"/>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Data Analytics</a:t>
            </a:r>
            <a:r>
              <a:rPr kumimoji="0" lang="en-US" altLang="en-US" sz="4000" b="1" i="0" u="none" strike="noStrike" kern="1200" cap="none" spc="0" normalizeH="0" noProof="0" dirty="0" smtClean="0">
                <a:ln>
                  <a:noFill/>
                </a:ln>
                <a:solidFill>
                  <a:srgbClr val="EF0C1D"/>
                </a:solidFill>
                <a:effectLst/>
                <a:uLnTx/>
                <a:uFillTx/>
                <a:latin typeface="Calibri" panose="020F0502020204030204" pitchFamily="34" charset="0"/>
                <a:ea typeface="+mn-ea"/>
                <a:cs typeface="Arial" charset="0"/>
              </a:rPr>
              <a:t> --- w</a:t>
            </a: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hy now?</a:t>
            </a: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graphicFrame>
        <p:nvGraphicFramePr>
          <p:cNvPr id="10" name="Content Placeholder 15"/>
          <p:cNvGraphicFramePr>
            <a:graphicFrameLocks noGrp="1"/>
          </p:cNvGraphicFramePr>
          <p:nvPr>
            <p:ph idx="10"/>
            <p:extLst>
              <p:ext uri="{D42A27DB-BD31-4B8C-83A1-F6EECF244321}">
                <p14:modId xmlns:p14="http://schemas.microsoft.com/office/powerpoint/2010/main" val="842819150"/>
              </p:ext>
            </p:extLst>
          </p:nvPr>
        </p:nvGraphicFramePr>
        <p:xfrm>
          <a:off x="141721" y="1025019"/>
          <a:ext cx="8886661" cy="28427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3" name="Content Placeholder 15"/>
          <p:cNvGraphicFramePr>
            <a:graphicFrameLocks noGrp="1"/>
          </p:cNvGraphicFramePr>
          <p:nvPr>
            <p:ph idx="10"/>
            <p:extLst>
              <p:ext uri="{D42A27DB-BD31-4B8C-83A1-F6EECF244321}">
                <p14:modId xmlns:p14="http://schemas.microsoft.com/office/powerpoint/2010/main" val="2378875386"/>
              </p:ext>
            </p:extLst>
          </p:nvPr>
        </p:nvGraphicFramePr>
        <p:xfrm>
          <a:off x="281811" y="3791725"/>
          <a:ext cx="8496300" cy="22322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549905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0" y="1968"/>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rPr>
              <a:t>Types of Data Analytics</a:t>
            </a: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graphicFrame>
        <p:nvGraphicFramePr>
          <p:cNvPr id="16" name="Diagram 15"/>
          <p:cNvGraphicFramePr/>
          <p:nvPr>
            <p:extLst>
              <p:ext uri="{D42A27DB-BD31-4B8C-83A1-F6EECF244321}">
                <p14:modId xmlns:p14="http://schemas.microsoft.com/office/powerpoint/2010/main" val="218393179"/>
              </p:ext>
            </p:extLst>
          </p:nvPr>
        </p:nvGraphicFramePr>
        <p:xfrm>
          <a:off x="693684" y="1144968"/>
          <a:ext cx="7674473" cy="47527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8480649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4">
      <a:dk1>
        <a:srgbClr val="666666"/>
      </a:dk1>
      <a:lt1>
        <a:sysClr val="window" lastClr="FFFFFF"/>
      </a:lt1>
      <a:dk2>
        <a:srgbClr val="EF0C1D"/>
      </a:dk2>
      <a:lt2>
        <a:srgbClr val="00708D"/>
      </a:lt2>
      <a:accent1>
        <a:srgbClr val="789BAF"/>
      </a:accent1>
      <a:accent2>
        <a:srgbClr val="7CA9BA"/>
      </a:accent2>
      <a:accent3>
        <a:srgbClr val="A7C6D1"/>
      </a:accent3>
      <a:accent4>
        <a:srgbClr val="009F93"/>
      </a:accent4>
      <a:accent5>
        <a:srgbClr val="EF4135"/>
      </a:accent5>
      <a:accent6>
        <a:srgbClr val="FBB034"/>
      </a:accent6>
      <a:hlink>
        <a:srgbClr val="EF0C1D"/>
      </a:hlink>
      <a:folHlink>
        <a:srgbClr val="3838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5249</TotalTime>
  <Words>1730</Words>
  <Application>Microsoft Office PowerPoint</Application>
  <PresentationFormat>On-screen Show (4:3)</PresentationFormat>
  <Paragraphs>234</Paragraphs>
  <Slides>40</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맑은 고딕</vt:lpstr>
      <vt:lpstr>宋体</vt:lpstr>
      <vt:lpstr>Arial</vt:lpstr>
      <vt:lpstr>Calibri</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Sensor Data: RemoteEye</vt:lpstr>
      <vt:lpstr>Data Cleaning</vt:lpstr>
      <vt:lpstr>Data Cleaning</vt:lpstr>
      <vt:lpstr>Data Transformation / Feature Extraction</vt:lpstr>
      <vt:lpstr>Data Transformation / Feature Extraction</vt:lpstr>
      <vt:lpstr>PowerPoint Presentation</vt:lpstr>
      <vt:lpstr>PowerPoint Presentation</vt:lpstr>
      <vt:lpstr>PowerPoint Presentation</vt:lpstr>
      <vt:lpstr>PowerPoint Presentation</vt:lpstr>
      <vt:lpstr>Human Learning</vt:lpstr>
      <vt:lpstr>Generalize</vt:lpstr>
      <vt:lpstr>Supervised and Unsupervised Learning</vt:lpstr>
      <vt:lpstr>PowerPoint Presentation</vt:lpstr>
      <vt:lpstr>Learning Strategy</vt:lpstr>
      <vt:lpstr>Learning Strategy</vt:lpstr>
      <vt:lpstr>Learning Strategy</vt:lpstr>
      <vt:lpstr>Learning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SeahBP</dc:creator>
  <cp:lastModifiedBy>Teo Kok Keong</cp:lastModifiedBy>
  <cp:revision>686</cp:revision>
  <cp:lastPrinted>2018-10-04T14:10:04Z</cp:lastPrinted>
  <dcterms:created xsi:type="dcterms:W3CDTF">2010-04-03T08:18:20Z</dcterms:created>
  <dcterms:modified xsi:type="dcterms:W3CDTF">2018-10-11T03:07:49Z</dcterms:modified>
</cp:coreProperties>
</file>